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embeddings/oleObject1.bin" ContentType="application/vnd.openxmlformats-officedocument.oleObject"/>
  <Override PartName="/ppt/embeddings/oleObject2.bin" ContentType="application/vnd.openxmlformats-officedocument.oleObject"/>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embeddings/oleObject3.bin" ContentType="application/vnd.openxmlformats-officedocument.oleObject"/>
  <Override PartName="/ppt/embeddings/oleObject4.bin" ContentType="application/vnd.openxmlformats-officedocument.oleObject"/>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343" r:id="rId3"/>
    <p:sldId id="284" r:id="rId4"/>
    <p:sldId id="286" r:id="rId5"/>
    <p:sldId id="340" r:id="rId6"/>
    <p:sldId id="341" r:id="rId7"/>
    <p:sldId id="339" r:id="rId8"/>
    <p:sldId id="324" r:id="rId9"/>
    <p:sldId id="289" r:id="rId10"/>
    <p:sldId id="290" r:id="rId11"/>
    <p:sldId id="345" r:id="rId12"/>
    <p:sldId id="346" r:id="rId13"/>
    <p:sldId id="266" r:id="rId14"/>
    <p:sldId id="296" r:id="rId15"/>
    <p:sldId id="325" r:id="rId16"/>
    <p:sldId id="326" r:id="rId17"/>
    <p:sldId id="327" r:id="rId18"/>
    <p:sldId id="328" r:id="rId19"/>
    <p:sldId id="329" r:id="rId20"/>
    <p:sldId id="330" r:id="rId21"/>
    <p:sldId id="347" r:id="rId22"/>
    <p:sldId id="348" r:id="rId23"/>
    <p:sldId id="344" r:id="rId24"/>
    <p:sldId id="279" r:id="rId25"/>
    <p:sldId id="350" r:id="rId26"/>
  </p:sldIdLst>
  <p:sldSz cx="9144000" cy="6858000" type="screen4x3"/>
  <p:notesSz cx="6858000" cy="9144000"/>
  <p:custDataLst>
    <p:tags r:id="rId29"/>
  </p:custDataLst>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41" autoAdjust="0"/>
    <p:restoredTop sz="80077" autoAdjust="0"/>
  </p:normalViewPr>
  <p:slideViewPr>
    <p:cSldViewPr snapToGrid="0" snapToObjects="1">
      <p:cViewPr>
        <p:scale>
          <a:sx n="72" d="100"/>
          <a:sy n="72" d="100"/>
        </p:scale>
        <p:origin x="-1808"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tags" Target="tags/tag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3.emf"/><Relationship Id="rId2" Type="http://schemas.openxmlformats.org/officeDocument/2006/relationships/image" Target="../media/image64.emf"/></Relationships>
</file>

<file path=ppt/media/image1.jpeg>
</file>

<file path=ppt/media/image10.png>
</file>

<file path=ppt/media/image17.png>
</file>

<file path=ppt/media/image2.jpeg>
</file>

<file path=ppt/media/image20.png>
</file>

<file path=ppt/media/image28.png>
</file>

<file path=ppt/media/image3.png>
</file>

<file path=ppt/media/image30.jpg>
</file>

<file path=ppt/media/image31.jpeg>
</file>

<file path=ppt/media/image32.jpg>
</file>

<file path=ppt/media/image33.png>
</file>

<file path=ppt/media/image35.png>
</file>

<file path=ppt/media/image4.png>
</file>

<file path=ppt/media/image41.png>
</file>

<file path=ppt/media/image42.png>
</file>

<file path=ppt/media/image57.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C210F14-A42F-CA41-8267-5824C4F4556D}" type="datetimeFigureOut">
              <a:rPr kumimoji="1" lang="zh-CN" altLang="en-US" smtClean="0"/>
              <a:t>3/7/16</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2CD700-E645-3A43-B842-10531F378413}" type="slidenum">
              <a:rPr kumimoji="1" lang="zh-CN" altLang="en-US" smtClean="0"/>
              <a:t>‹#›</a:t>
            </a:fld>
            <a:endParaRPr kumimoji="1" lang="zh-CN" altLang="en-US"/>
          </a:p>
        </p:txBody>
      </p:sp>
    </p:spTree>
    <p:extLst>
      <p:ext uri="{BB962C8B-B14F-4D97-AF65-F5344CB8AC3E}">
        <p14:creationId xmlns:p14="http://schemas.microsoft.com/office/powerpoint/2010/main" val="300055803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Reduce</a:t>
            </a:r>
            <a:r>
              <a:rPr kumimoji="1" lang="en-US" altLang="zh-CN" baseline="0" dirty="0" smtClean="0"/>
              <a:t> the amount on Fermi arcs, briefly intro.</a:t>
            </a:r>
          </a:p>
          <a:p>
            <a:endParaRPr kumimoji="1" lang="en-US" altLang="zh-CN" baseline="0" dirty="0" smtClean="0"/>
          </a:p>
          <a:p>
            <a:r>
              <a:rPr kumimoji="1" lang="en-US" altLang="zh-CN" baseline="0" dirty="0" smtClean="0"/>
              <a:t>As we know, the Berry flux can be seen as magnetic field in the momentum space. And they can be calculated with the Bloch </a:t>
            </a:r>
            <a:r>
              <a:rPr kumimoji="1" lang="en-US" altLang="zh-CN" baseline="0" dirty="0" err="1" smtClean="0"/>
              <a:t>wavefunctions</a:t>
            </a:r>
            <a:r>
              <a:rPr kumimoji="1" lang="en-US" altLang="zh-CN" baseline="0" dirty="0" smtClean="0"/>
              <a:t>. So similar to magnetic monopoles, there are sinks and sources of Berry flux. They are called </a:t>
            </a:r>
            <a:r>
              <a:rPr kumimoji="1" lang="en-US" altLang="zh-CN" baseline="0" dirty="0" err="1" smtClean="0"/>
              <a:t>Weyl</a:t>
            </a:r>
            <a:r>
              <a:rPr kumimoji="1" lang="en-US" altLang="zh-CN" baseline="0" dirty="0" smtClean="0"/>
              <a:t> nodes. If we have a Fermi surface that encloses a </a:t>
            </a:r>
            <a:r>
              <a:rPr kumimoji="1" lang="en-US" altLang="zh-CN" baseline="0" dirty="0" err="1" smtClean="0"/>
              <a:t>Weyl</a:t>
            </a:r>
            <a:r>
              <a:rPr kumimoji="1" lang="en-US" altLang="zh-CN" baseline="0" dirty="0" smtClean="0"/>
              <a:t> node, it has a chirality of +1 or -1.</a:t>
            </a:r>
          </a:p>
          <a:p>
            <a:endParaRPr kumimoji="1" lang="en-US" altLang="zh-CN" baseline="0" dirty="0" smtClean="0"/>
          </a:p>
          <a:p>
            <a:r>
              <a:rPr kumimoji="1" lang="en-US" altLang="zh-CN" baseline="0" dirty="0" smtClean="0"/>
              <a:t>When such </a:t>
            </a:r>
            <a:r>
              <a:rPr kumimoji="1" lang="en-US" altLang="zh-CN" baseline="0" dirty="0" err="1" smtClean="0"/>
              <a:t>Weyl</a:t>
            </a:r>
            <a:r>
              <a:rPr kumimoji="1" lang="en-US" altLang="zh-CN" baseline="0" dirty="0" smtClean="0"/>
              <a:t> nodes exist at different positions in the momentum space of a crystal, the bands around them have a linear dispersion. And the crystal becomes a </a:t>
            </a:r>
            <a:r>
              <a:rPr kumimoji="1" lang="en-US" altLang="zh-CN" baseline="0" dirty="0" err="1" smtClean="0"/>
              <a:t>Weyl</a:t>
            </a:r>
            <a:r>
              <a:rPr kumimoji="1" lang="en-US" altLang="zh-CN" baseline="0" dirty="0" smtClean="0"/>
              <a:t> semimetal. A characteristic of the </a:t>
            </a:r>
            <a:r>
              <a:rPr kumimoji="1" lang="en-US" altLang="zh-CN" baseline="0" dirty="0" err="1" smtClean="0"/>
              <a:t>Weyl</a:t>
            </a:r>
            <a:r>
              <a:rPr kumimoji="1" lang="en-US" altLang="zh-CN" baseline="0" dirty="0" smtClean="0"/>
              <a:t> semimetal is the predicted surface Fermi arcs that connect the </a:t>
            </a:r>
            <a:r>
              <a:rPr kumimoji="1" lang="en-US" altLang="zh-CN" baseline="0" dirty="0" err="1" smtClean="0"/>
              <a:t>Weyl</a:t>
            </a:r>
            <a:r>
              <a:rPr kumimoji="1" lang="en-US" altLang="zh-CN" baseline="0" dirty="0" smtClean="0"/>
              <a:t> nodes. Such predictions of WSM have been confirmed by Photoemission experiments. For example, these are the results of ARPES experiments from </a:t>
            </a:r>
            <a:r>
              <a:rPr kumimoji="1" lang="en-US" altLang="zh-CN" baseline="0" dirty="0" err="1" smtClean="0"/>
              <a:t>Hasan</a:t>
            </a:r>
            <a:r>
              <a:rPr kumimoji="1" lang="en-US" altLang="zh-CN" baseline="0" dirty="0" smtClean="0"/>
              <a:t>. It shows two </a:t>
            </a:r>
            <a:r>
              <a:rPr kumimoji="1" lang="en-US" altLang="zh-CN" baseline="0" dirty="0" err="1" smtClean="0"/>
              <a:t>Weyl</a:t>
            </a:r>
            <a:r>
              <a:rPr kumimoji="1" lang="en-US" altLang="zh-CN" baseline="0" dirty="0" smtClean="0"/>
              <a:t> nodes in the WSM </a:t>
            </a:r>
            <a:r>
              <a:rPr kumimoji="1" lang="en-US" altLang="zh-CN" baseline="0" dirty="0" err="1" smtClean="0"/>
              <a:t>TaAs</a:t>
            </a:r>
            <a:r>
              <a:rPr kumimoji="1" lang="en-US" altLang="zh-CN" baseline="0" dirty="0" smtClean="0"/>
              <a:t> as well as the Fermi arcs that connect the two </a:t>
            </a:r>
            <a:r>
              <a:rPr kumimoji="1" lang="en-US" altLang="zh-CN" baseline="0" dirty="0" err="1" smtClean="0"/>
              <a:t>Weyl</a:t>
            </a:r>
            <a:r>
              <a:rPr kumimoji="1" lang="en-US" altLang="zh-CN" baseline="0" dirty="0" smtClean="0"/>
              <a:t> nodes.</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3</a:t>
            </a:fld>
            <a:endParaRPr kumimoji="1" lang="zh-CN" altLang="en-US"/>
          </a:p>
        </p:txBody>
      </p:sp>
    </p:spTree>
    <p:extLst>
      <p:ext uri="{BB962C8B-B14F-4D97-AF65-F5344CB8AC3E}">
        <p14:creationId xmlns:p14="http://schemas.microsoft.com/office/powerpoint/2010/main" val="21791231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This</a:t>
            </a:r>
            <a:r>
              <a:rPr kumimoji="1" lang="en-US" altLang="zh-CN" baseline="0" dirty="0" smtClean="0"/>
              <a:t> pic shows the MR of the Na3Bi crystals with a high EF. The MR of eight diff samples are all linear. When we tilt the magnetic field, the MR remains linear and positive. Even when B and E are parallel as shown by the curve at zero degree, the MR is linear. Thus in these Na3Bi crystals with a high carrier density, there is no evidence for chiral anomaly yet.</a:t>
            </a:r>
          </a:p>
          <a:p>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12</a:t>
            </a:fld>
            <a:endParaRPr kumimoji="1" lang="zh-CN" altLang="en-US"/>
          </a:p>
        </p:txBody>
      </p:sp>
    </p:spTree>
    <p:extLst>
      <p:ext uri="{BB962C8B-B14F-4D97-AF65-F5344CB8AC3E}">
        <p14:creationId xmlns:p14="http://schemas.microsoft.com/office/powerpoint/2010/main" val="1029711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Then we made a lot of effort</a:t>
            </a:r>
            <a:r>
              <a:rPr kumimoji="1" lang="en-US" altLang="zh-CN" baseline="0" dirty="0" smtClean="0"/>
              <a:t> to reduce the carrier density in our crystals. In the end, we annealed the crystals for more than 1 month and got some crystals with a very low carrier density. Finally in these crystals, we observed evidence for the chiral anomaly effect. </a:t>
            </a:r>
          </a:p>
          <a:p>
            <a:endParaRPr kumimoji="1" lang="en-US" altLang="zh-CN" baseline="0" dirty="0" smtClean="0"/>
          </a:p>
          <a:p>
            <a:r>
              <a:rPr kumimoji="1" lang="en-US" altLang="zh-CN" baseline="0" dirty="0" smtClean="0"/>
              <a:t>The resistance </a:t>
            </a:r>
            <a:r>
              <a:rPr kumimoji="1" lang="en-US" altLang="zh-CN" baseline="0" dirty="0" err="1" smtClean="0"/>
              <a:t>v.s</a:t>
            </a:r>
            <a:r>
              <a:rPr kumimoji="1" lang="en-US" altLang="zh-CN" baseline="0" dirty="0" smtClean="0"/>
              <a:t>. T curve has a non-metallic behavior, consistent with the thermal excitation of carriers across the Dirac node. Also, the Hall signal changes sign at around 70 K. The sample is n-type at low T, but changes to p-type at higher T. As T increases, the zero gap also allows thermal excitation of a large amount of holes.</a:t>
            </a:r>
          </a:p>
          <a:p>
            <a:endParaRPr kumimoji="1" lang="en-US" altLang="zh-CN" baseline="0" dirty="0" smtClean="0"/>
          </a:p>
          <a:p>
            <a:r>
              <a:rPr kumimoji="1" lang="en-US" altLang="zh-CN" baseline="0" dirty="0" smtClean="0"/>
              <a:t>When we measure the longitudinal </a:t>
            </a:r>
            <a:r>
              <a:rPr kumimoji="1" lang="en-US" altLang="zh-CN" baseline="0" dirty="0" err="1" smtClean="0"/>
              <a:t>magnetoresistance</a:t>
            </a:r>
            <a:r>
              <a:rPr kumimoji="1" lang="en-US" altLang="zh-CN" baseline="0" dirty="0" smtClean="0"/>
              <a:t>, we finally observed the large negative MR when E || B. The MR has the largest decrease at 4.5 K and its amplitude gradually becomes smaller at higher T. We measured two samples, and the data is similar. Here is our first sample, here is the second one.</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13</a:t>
            </a:fld>
            <a:endParaRPr kumimoji="1" lang="zh-CN" altLang="en-US"/>
          </a:p>
        </p:txBody>
      </p:sp>
    </p:spTree>
    <p:extLst>
      <p:ext uri="{BB962C8B-B14F-4D97-AF65-F5344CB8AC3E}">
        <p14:creationId xmlns:p14="http://schemas.microsoft.com/office/powerpoint/2010/main" val="20092662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W</a:t>
            </a:r>
            <a:r>
              <a:rPr kumimoji="1" lang="en-US" altLang="zh-CN" baseline="0" dirty="0" smtClean="0"/>
              <a:t>e also find out the carrier density from both the Hall signal and the Quantum oscillations. These are the quantum oscillations from MR after a background subtraction. Here the B is perpendicular to E. From the Landau index plot, we obtain the Fermi surface area. We can then calculate the </a:t>
            </a:r>
            <a:r>
              <a:rPr kumimoji="1" lang="en-US" altLang="zh-CN" baseline="0" dirty="0" err="1" smtClean="0"/>
              <a:t>kF</a:t>
            </a:r>
            <a:r>
              <a:rPr kumimoji="1" lang="en-US" altLang="zh-CN" baseline="0" dirty="0" smtClean="0"/>
              <a:t> of 0.012 A-1. This is small compared to the distance between the two Dirac nodes. The EF is 30meV. It corresponds to a carrier density of 10^17 cm^-3. This pic is the Hall signal at diff T, and the carrier density we obtain from the Hall signal agrees with the value from quantum oscillations.</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14</a:t>
            </a:fld>
            <a:endParaRPr kumimoji="1" lang="zh-CN" altLang="en-US"/>
          </a:p>
        </p:txBody>
      </p:sp>
    </p:spTree>
    <p:extLst>
      <p:ext uri="{BB962C8B-B14F-4D97-AF65-F5344CB8AC3E}">
        <p14:creationId xmlns:p14="http://schemas.microsoft.com/office/powerpoint/2010/main" val="17359695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We</a:t>
            </a:r>
            <a:r>
              <a:rPr kumimoji="1" lang="en-US" altLang="zh-CN" baseline="0" dirty="0" smtClean="0"/>
              <a:t> have observed the negative MR. And we hope to test whether it is consistent with the chiral anomaly effect. Thus we first rotate the B within the </a:t>
            </a:r>
            <a:r>
              <a:rPr kumimoji="1" lang="en-US" altLang="zh-CN" baseline="0" dirty="0" err="1" smtClean="0"/>
              <a:t>ab</a:t>
            </a:r>
            <a:r>
              <a:rPr kumimoji="1" lang="en-US" altLang="zh-CN" baseline="0" dirty="0" smtClean="0"/>
              <a:t> plane of the sample and measure the MR at different angles. We can see that when B and E are perpendicular, and the angle is 90, the MR is quasi-linear and positive. When we slowly decrease the angle, the MR comes down gradually. When the angle gets to below 20, the negative MR suddenly appears. This is consistent with the prediction of the chiral anomaly effect. When the angle is 90, the E dot B term is zero, so the pumping rate of the chiral current is 0, and there is no negative MR. When the angle is close to 0, the anomaly term reaches the max and we have the largest negative MR.</a:t>
            </a:r>
          </a:p>
          <a:p>
            <a:endParaRPr kumimoji="1" lang="en-US" altLang="zh-CN" baseline="0" dirty="0" smtClean="0"/>
          </a:p>
          <a:p>
            <a:r>
              <a:rPr kumimoji="1" lang="en-US" altLang="zh-CN" baseline="0" dirty="0" smtClean="0"/>
              <a:t>Besides, the anomaly term is only relevant to the relative angle between E and B. Thus if we change the direction of E, we should get similar MR patterns. To change the direction of E in situ, we can send the current through different contacts on the sample. We have six contacts on the sample. When we send the current through the leads 3 and 5, we rotate the current by 90. And we can see that the MR pattern at diff angles is similar to the left panel. When the angle is close to 90, the MR is linear and positive. When the angle is close to 0, we obtain the negative MR. This is also consistent with the chiral anomaly effect. </a:t>
            </a:r>
          </a:p>
          <a:p>
            <a:endParaRPr kumimoji="1" lang="en-US" altLang="zh-CN" baseline="0" dirty="0" smtClean="0"/>
          </a:p>
          <a:p>
            <a:endParaRPr kumimoji="1" lang="en-US" altLang="zh-CN" dirty="0" smtClean="0"/>
          </a:p>
          <a:p>
            <a:endParaRPr kumimoji="1" lang="en-US" altLang="zh-CN" dirty="0" smtClean="0"/>
          </a:p>
          <a:p>
            <a:r>
              <a:rPr kumimoji="1" lang="en-US" altLang="zh-CN" dirty="0" smtClean="0"/>
              <a:t>The scattering rate also grows with the field, as the DOS</a:t>
            </a:r>
            <a:r>
              <a:rPr kumimoji="1" lang="en-US" altLang="zh-CN" baseline="0" dirty="0" smtClean="0"/>
              <a:t> grows, so it saturates at high B</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15</a:t>
            </a:fld>
            <a:endParaRPr kumimoji="1" lang="zh-CN" altLang="en-US"/>
          </a:p>
        </p:txBody>
      </p:sp>
    </p:spTree>
    <p:extLst>
      <p:ext uri="{BB962C8B-B14F-4D97-AF65-F5344CB8AC3E}">
        <p14:creationId xmlns:p14="http://schemas.microsoft.com/office/powerpoint/2010/main" val="39516078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We also hope to find the angular</a:t>
            </a:r>
            <a:r>
              <a:rPr kumimoji="1" lang="en-US" altLang="zh-CN" baseline="0" dirty="0" smtClean="0"/>
              <a:t> dependence of the axial current in Na3Bi. We fix the strength of B, and rotate the B with the </a:t>
            </a:r>
            <a:r>
              <a:rPr kumimoji="1" lang="en-US" altLang="zh-CN" baseline="0" dirty="0" err="1" smtClean="0"/>
              <a:t>ab</a:t>
            </a:r>
            <a:r>
              <a:rPr kumimoji="1" lang="en-US" altLang="zh-CN" baseline="0" dirty="0" smtClean="0"/>
              <a:t> plane. You can see that at low B, the conductivity enhancement has a relative broad dependence on the angle. The </a:t>
            </a:r>
            <a:r>
              <a:rPr kumimoji="1" lang="en-US" altLang="zh-CN" baseline="0" dirty="0" smtClean="0"/>
              <a:t>conductivity enhancement reaches the max at 0 degree, and reaches min around 90 degree. The dotted lines are the fit to cos^4 theta. The inner panel is the polar plot that shows the conductivity enhancement in the </a:t>
            </a:r>
            <a:r>
              <a:rPr kumimoji="1" lang="en-US" altLang="zh-CN" baseline="0" dirty="0" err="1" smtClean="0"/>
              <a:t>xy</a:t>
            </a:r>
            <a:r>
              <a:rPr kumimoji="1" lang="en-US" altLang="zh-CN" baseline="0" dirty="0" smtClean="0"/>
              <a:t> plane.</a:t>
            </a:r>
          </a:p>
          <a:p>
            <a:endParaRPr kumimoji="1" lang="en-US" altLang="zh-CN" baseline="0" dirty="0" smtClean="0"/>
          </a:p>
          <a:p>
            <a:r>
              <a:rPr kumimoji="1" lang="en-US" altLang="zh-CN" baseline="0" dirty="0" smtClean="0"/>
              <a:t>When the field gets higher, the angular dependence of the conductivity enhancement also becomes sharper. The polar plot shows similar behavior. And we can not use a power law of </a:t>
            </a:r>
            <a:r>
              <a:rPr kumimoji="1" lang="en-US" altLang="zh-CN" baseline="0" dirty="0" err="1" smtClean="0"/>
              <a:t>cos</a:t>
            </a:r>
            <a:r>
              <a:rPr kumimoji="1" lang="en-US" altLang="zh-CN" baseline="0" dirty="0" smtClean="0"/>
              <a:t> theta to fit the curve. It indicates that the enhanced cond. is like a narrowly </a:t>
            </a:r>
            <a:r>
              <a:rPr lang="en-US" altLang="zh-CN" dirty="0" smtClean="0"/>
              <a:t>collimated beam along the direction of </a:t>
            </a:r>
            <a:r>
              <a:rPr lang="en-US" altLang="zh-CN" b="1" dirty="0" smtClean="0"/>
              <a:t>B.</a:t>
            </a:r>
            <a:endParaRPr lang="en-US" altLang="zh-CN"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16</a:t>
            </a:fld>
            <a:endParaRPr kumimoji="1" lang="zh-CN" altLang="en-US"/>
          </a:p>
        </p:txBody>
      </p:sp>
    </p:spTree>
    <p:extLst>
      <p:ext uri="{BB962C8B-B14F-4D97-AF65-F5344CB8AC3E}">
        <p14:creationId xmlns:p14="http://schemas.microsoft.com/office/powerpoint/2010/main" val="3350241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Then we rotate B</a:t>
            </a:r>
            <a:r>
              <a:rPr kumimoji="1" lang="en-US" altLang="zh-CN" baseline="0" dirty="0" smtClean="0"/>
              <a:t> in the x-z plane as well. And the data is similar. At </a:t>
            </a:r>
            <a:r>
              <a:rPr kumimoji="1" lang="en-US" altLang="zh-CN" baseline="0" dirty="0" smtClean="0"/>
              <a:t>low B, the conductivity enhancement also has a broad dependence on the angle. It’s also shown by the polar plot in the inner panel. The fit to cos^4 theta is only good at low field. </a:t>
            </a:r>
          </a:p>
          <a:p>
            <a:endParaRPr kumimoji="1" lang="en-US" altLang="zh-CN" baseline="0" dirty="0" smtClean="0"/>
          </a:p>
          <a:p>
            <a:r>
              <a:rPr kumimoji="1" lang="en-US" altLang="zh-CN" baseline="0" dirty="0" smtClean="0"/>
              <a:t>When the field gets above 3T, the conductivity enhancement becomes much sharper around 0 degrees. The polar plot shows the narrow enhancement at 0. And we can not fit the curve with </a:t>
            </a:r>
            <a:r>
              <a:rPr kumimoji="1" lang="en-US" altLang="zh-CN" baseline="0" dirty="0" err="1" smtClean="0"/>
              <a:t>cos</a:t>
            </a:r>
            <a:r>
              <a:rPr kumimoji="1" lang="en-US" altLang="zh-CN" baseline="0" dirty="0" smtClean="0"/>
              <a:t> theta functions either. Thus the data is similar to that in the </a:t>
            </a:r>
            <a:r>
              <a:rPr kumimoji="1" lang="en-US" altLang="zh-CN" baseline="0" dirty="0" err="1" smtClean="0"/>
              <a:t>xy</a:t>
            </a:r>
            <a:r>
              <a:rPr kumimoji="1" lang="en-US" altLang="zh-CN" baseline="0" dirty="0" smtClean="0"/>
              <a:t> plane</a:t>
            </a:r>
            <a:r>
              <a:rPr lang="en-US" altLang="zh-CN" b="1" dirty="0" smtClean="0"/>
              <a:t>.</a:t>
            </a: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17</a:t>
            </a:fld>
            <a:endParaRPr kumimoji="1" lang="zh-CN" altLang="en-US"/>
          </a:p>
        </p:txBody>
      </p:sp>
    </p:spTree>
    <p:extLst>
      <p:ext uri="{BB962C8B-B14F-4D97-AF65-F5344CB8AC3E}">
        <p14:creationId xmlns:p14="http://schemas.microsoft.com/office/powerpoint/2010/main" val="25696117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Therefore,</a:t>
            </a:r>
            <a:r>
              <a:rPr kumimoji="1" lang="en-US" altLang="zh-CN" baseline="0" dirty="0" smtClean="0"/>
              <a:t> the axial current is like a narrow plume that is locked to the direction of the magnetic field and electric field. And we think it is a signature of the chiral anomaly. We hope that there can be detailed theory that studies the angular dependence of the negative MR caused by the chiral anomaly effect.</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18</a:t>
            </a:fld>
            <a:endParaRPr kumimoji="1" lang="zh-CN" altLang="en-US"/>
          </a:p>
        </p:txBody>
      </p:sp>
    </p:spTree>
    <p:extLst>
      <p:ext uri="{BB962C8B-B14F-4D97-AF65-F5344CB8AC3E}">
        <p14:creationId xmlns:p14="http://schemas.microsoft.com/office/powerpoint/2010/main" val="25140783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Then</a:t>
            </a:r>
            <a:r>
              <a:rPr kumimoji="1" lang="en-US" altLang="zh-CN" baseline="0" dirty="0" smtClean="0"/>
              <a:t> we hope to obtain the relaxation time </a:t>
            </a:r>
            <a:r>
              <a:rPr kumimoji="1" lang="en-US" altLang="zh-CN" baseline="0" dirty="0" err="1" smtClean="0"/>
              <a:t>tau_a</a:t>
            </a:r>
            <a:r>
              <a:rPr kumimoji="1" lang="en-US" altLang="zh-CN" baseline="0" dirty="0" smtClean="0"/>
              <a:t> of the axial current as well. </a:t>
            </a:r>
            <a:r>
              <a:rPr kumimoji="1" lang="en-US" altLang="zh-CN" baseline="0" dirty="0" smtClean="0"/>
              <a:t>These are the cond. V.s. B profiles for two samples. </a:t>
            </a:r>
            <a:r>
              <a:rPr kumimoji="1" lang="en-US" altLang="zh-CN" baseline="0" dirty="0" smtClean="0"/>
              <a:t>When B || E, the conductivity follows a quadratic behavior at low B in both samples. Thus we can fit the conductivity enhancement to the formula by Son &amp; </a:t>
            </a:r>
            <a:r>
              <a:rPr kumimoji="1" lang="en-US" altLang="zh-CN" baseline="0" dirty="0" err="1" smtClean="0"/>
              <a:t>Spivak</a:t>
            </a:r>
            <a:r>
              <a:rPr kumimoji="1" lang="en-US" altLang="zh-CN" baseline="0" dirty="0" smtClean="0"/>
              <a:t>. We obtain the axial current relaxation time, which is about 40 – 80 times of the </a:t>
            </a:r>
            <a:r>
              <a:rPr kumimoji="1" lang="en-US" altLang="zh-CN" baseline="0" dirty="0" err="1" smtClean="0"/>
              <a:t>Drude</a:t>
            </a:r>
            <a:r>
              <a:rPr kumimoji="1" lang="en-US" altLang="zh-CN" baseline="0" dirty="0" smtClean="0"/>
              <a:t> life time. This means that there is a strong suppression of the axial current relaxation.</a:t>
            </a:r>
          </a:p>
          <a:p>
            <a:pPr marL="0" marR="0" indent="0" algn="l" defTabSz="457200" rtl="0" eaLnBrk="1" fontAlgn="auto" latinLnBrk="0" hangingPunct="1">
              <a:lnSpc>
                <a:spcPct val="100000"/>
              </a:lnSpc>
              <a:spcBef>
                <a:spcPts val="0"/>
              </a:spcBef>
              <a:spcAft>
                <a:spcPts val="0"/>
              </a:spcAft>
              <a:buClrTx/>
              <a:buSzTx/>
              <a:buFontTx/>
              <a:buNone/>
              <a:tabLst/>
              <a:defRPr/>
            </a:pPr>
            <a:endParaRPr kumimoji="1" lang="en-US" altLang="zh-CN"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baseline="0" dirty="0" smtClean="0"/>
              <a:t>This is unexpected, and there are different possible reasons. </a:t>
            </a:r>
            <a:r>
              <a:rPr lang="en-US" altLang="zh-CN" dirty="0" smtClean="0"/>
              <a:t>Nielson and </a:t>
            </a:r>
            <a:r>
              <a:rPr lang="en-US" altLang="zh-CN" dirty="0" err="1" smtClean="0"/>
              <a:t>Ninomeya</a:t>
            </a:r>
            <a:r>
              <a:rPr lang="en-US" altLang="zh-CN" dirty="0" smtClean="0"/>
              <a:t> suggested that charged impurities are well screened for large valley scattering. But we don’t quite believe</a:t>
            </a:r>
            <a:r>
              <a:rPr lang="en-US" altLang="zh-CN" baseline="0" dirty="0" smtClean="0"/>
              <a:t> that’s the case in Na3Bi. We think it’s more likely due to the reason below, i.e.</a:t>
            </a:r>
            <a:r>
              <a:rPr lang="en-US" altLang="zh-CN" dirty="0" smtClean="0"/>
              <a:t> Violation of chiral symmetry is weak at low B, so the impurities may not scatter the axial current strongly. But this</a:t>
            </a:r>
            <a:r>
              <a:rPr lang="en-US" altLang="zh-CN" baseline="0" dirty="0" smtClean="0"/>
              <a:t> remains a puzzle for future theoretical studies.</a:t>
            </a: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kumimoji="1" lang="en-US" altLang="zh-CN"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kumimoji="1" lang="en-US" altLang="zh-CN"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19</a:t>
            </a:fld>
            <a:endParaRPr kumimoji="1" lang="zh-CN" altLang="en-US"/>
          </a:p>
        </p:txBody>
      </p:sp>
    </p:spTree>
    <p:extLst>
      <p:ext uri="{BB962C8B-B14F-4D97-AF65-F5344CB8AC3E}">
        <p14:creationId xmlns:p14="http://schemas.microsoft.com/office/powerpoint/2010/main" val="24431830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a:t>
            </a:r>
            <a:r>
              <a:rPr kumimoji="1" lang="en-US" altLang="zh-CN" baseline="0" dirty="0" smtClean="0"/>
              <a:t> above data mainly focus on the low and medium range of magnetic fields. We also measured the sample up to 35 T. And we find some interesting things in both of our samples. As you can see, when the angle is large and close to 90, there is a kink above 25 T. The MR turns up rapidly above the kink field. It probably indicates a gap-opening at high B. It’s certainly worth more studies in the future.</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20</a:t>
            </a:fld>
            <a:endParaRPr kumimoji="1" lang="zh-CN" altLang="en-US"/>
          </a:p>
        </p:txBody>
      </p:sp>
    </p:spTree>
    <p:extLst>
      <p:ext uri="{BB962C8B-B14F-4D97-AF65-F5344CB8AC3E}">
        <p14:creationId xmlns:p14="http://schemas.microsoft.com/office/powerpoint/2010/main" val="32111789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Here I also hope to introduce another material that shows evidence for chiral anomaly. The material is a half-</a:t>
            </a:r>
            <a:r>
              <a:rPr kumimoji="1" lang="en-US" altLang="zh-CN" baseline="0" dirty="0" err="1" smtClean="0"/>
              <a:t>Heusler</a:t>
            </a:r>
            <a:r>
              <a:rPr kumimoji="1" lang="en-US" altLang="zh-CN" baseline="0" dirty="0" smtClean="0"/>
              <a:t> compound, </a:t>
            </a:r>
            <a:r>
              <a:rPr kumimoji="1" lang="en-US" altLang="zh-CN" baseline="0" dirty="0" err="1" smtClean="0"/>
              <a:t>GdPtBi</a:t>
            </a:r>
            <a:r>
              <a:rPr kumimoji="1" lang="en-US" altLang="zh-CN" baseline="0" dirty="0" smtClean="0"/>
              <a:t>. It has a zinc blende structure. Here is the </a:t>
            </a:r>
            <a:r>
              <a:rPr kumimoji="1" lang="en-US" altLang="zh-CN" baseline="0" dirty="0" err="1" smtClean="0"/>
              <a:t>Brillouin</a:t>
            </a:r>
            <a:r>
              <a:rPr kumimoji="1" lang="en-US" altLang="zh-CN" baseline="0" dirty="0" smtClean="0"/>
              <a:t> zone. According to first principle calculation, near the EF, the crystal has a touching point at the Gamma point. And each band has a degeneracy of two here, so there’s a total degeneracy of 4 at Gamma point. In a magnetic field, the different Zeeman energy of the bands lead to opposite </a:t>
            </a:r>
            <a:r>
              <a:rPr kumimoji="1" lang="en-US" altLang="zh-CN" baseline="0" dirty="0" err="1" smtClean="0"/>
              <a:t>Weyl</a:t>
            </a:r>
            <a:r>
              <a:rPr kumimoji="1" lang="en-US" altLang="zh-CN" baseline="0" dirty="0" smtClean="0"/>
              <a:t> nodes. And it also provides a platform for the study of </a:t>
            </a:r>
            <a:r>
              <a:rPr kumimoji="1" lang="en-US" altLang="zh-CN" baseline="0" dirty="0" err="1" smtClean="0"/>
              <a:t>Weyl</a:t>
            </a:r>
            <a:r>
              <a:rPr kumimoji="1" lang="en-US" altLang="zh-CN" baseline="0" dirty="0" smtClean="0"/>
              <a:t> physics. </a:t>
            </a:r>
          </a:p>
          <a:p>
            <a:endParaRPr kumimoji="1" lang="en-US" altLang="zh-CN" baseline="0" dirty="0" smtClean="0"/>
          </a:p>
          <a:p>
            <a:r>
              <a:rPr kumimoji="1" lang="en-US" altLang="zh-CN" baseline="0" dirty="0" smtClean="0"/>
              <a:t>When we apply B parallel to the current, we can also observe a large negative MR signal. It’s very similar to the negative MR of Na3Bi. The negative MR is the largest at low T, and gradually becomes smaller at higher T. It’s there until around 100K. </a:t>
            </a:r>
          </a:p>
          <a:p>
            <a:endParaRPr kumimoji="1" lang="en-US" altLang="zh-CN"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(zinc blende structure structure, put </a:t>
            </a:r>
            <a:r>
              <a:rPr kumimoji="1" lang="en-US" altLang="zh-CN" dirty="0" err="1" smtClean="0"/>
              <a:t>zhijun</a:t>
            </a:r>
            <a:r>
              <a:rPr kumimoji="1" lang="en-US" altLang="zh-CN" dirty="0" smtClean="0"/>
              <a:t> </a:t>
            </a:r>
            <a:r>
              <a:rPr kumimoji="1" lang="en-US" altLang="zh-CN" dirty="0" err="1" smtClean="0"/>
              <a:t>wang’s</a:t>
            </a:r>
            <a:r>
              <a:rPr kumimoji="1" lang="en-US" altLang="zh-CN" dirty="0" smtClean="0"/>
              <a:t> bands here, Bi</a:t>
            </a:r>
            <a:r>
              <a:rPr kumimoji="1" lang="en-US" altLang="zh-CN" baseline="0" dirty="0" smtClean="0"/>
              <a:t> 6p states. Zero gap in zero field. A carton what think is happening. The </a:t>
            </a:r>
            <a:r>
              <a:rPr kumimoji="1" lang="en-US" altLang="zh-CN" baseline="0" dirty="0" err="1" smtClean="0"/>
              <a:t>zeeman</a:t>
            </a:r>
            <a:r>
              <a:rPr kumimoji="1" lang="en-US" altLang="zh-CN" baseline="0" dirty="0" smtClean="0"/>
              <a:t> energy will shift red up, blue down, depends on the direction of the field, axis dependent. The crossings are protected. Imitate Na3Bi,put MR(at diff T) together. C The perpendicular field drops R by five times or higher)</a:t>
            </a:r>
          </a:p>
          <a:p>
            <a:endParaRPr kumimoji="1" lang="en-US" altLang="zh-CN" baseline="0" dirty="0" smtClean="0"/>
          </a:p>
          <a:p>
            <a:r>
              <a:rPr kumimoji="1" lang="en-US" altLang="zh-CN" baseline="0" dirty="0" smtClean="0"/>
              <a:t>(The non-metallic RT profile and the sharp decrease in Hall density is consistent with the zero gap feature.)</a:t>
            </a:r>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21</a:t>
            </a:fld>
            <a:endParaRPr kumimoji="1" lang="zh-CN" altLang="en-US"/>
          </a:p>
        </p:txBody>
      </p:sp>
    </p:spTree>
    <p:extLst>
      <p:ext uri="{BB962C8B-B14F-4D97-AF65-F5344CB8AC3E}">
        <p14:creationId xmlns:p14="http://schemas.microsoft.com/office/powerpoint/2010/main" val="3036369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Then what is a Dirac Semimetal? When a crystal has both</a:t>
            </a:r>
            <a:r>
              <a:rPr kumimoji="1" lang="en-US" altLang="zh-CN" baseline="0" dirty="0" smtClean="0"/>
              <a:t> t</a:t>
            </a:r>
            <a:r>
              <a:rPr kumimoji="1" lang="en-US" altLang="zh-CN" dirty="0" smtClean="0"/>
              <a:t>ime-reversal (T) &amp; inversion (I) symmetries,</a:t>
            </a:r>
            <a:r>
              <a:rPr kumimoji="1" lang="en-US" altLang="zh-CN" baseline="0" dirty="0" smtClean="0"/>
              <a:t> the </a:t>
            </a:r>
            <a:r>
              <a:rPr kumimoji="1" lang="en-US" altLang="zh-CN" dirty="0" err="1" smtClean="0"/>
              <a:t>Weyl</a:t>
            </a:r>
            <a:r>
              <a:rPr kumimoji="1" lang="en-US" altLang="zh-CN" dirty="0" smtClean="0"/>
              <a:t> nodes with opposite chiral charges stay at</a:t>
            </a:r>
            <a:r>
              <a:rPr kumimoji="1" lang="en-US" altLang="zh-CN" baseline="0" dirty="0" smtClean="0"/>
              <a:t> the same positions in the </a:t>
            </a:r>
            <a:r>
              <a:rPr kumimoji="1" lang="en-US" altLang="zh-CN" dirty="0" err="1" smtClean="0"/>
              <a:t>Brillouin</a:t>
            </a:r>
            <a:r>
              <a:rPr kumimoji="1" lang="en-US" altLang="zh-CN" dirty="0" smtClean="0"/>
              <a:t> zone.</a:t>
            </a:r>
            <a:r>
              <a:rPr kumimoji="1" lang="en-US" altLang="zh-CN" baseline="0" dirty="0" smtClean="0"/>
              <a:t> </a:t>
            </a:r>
            <a:r>
              <a:rPr kumimoji="1" lang="en-US" altLang="zh-CN" dirty="0" smtClean="0"/>
              <a:t>When</a:t>
            </a:r>
            <a:r>
              <a:rPr kumimoji="1" lang="en-US" altLang="zh-CN" baseline="0" dirty="0" smtClean="0"/>
              <a:t> the opposite</a:t>
            </a:r>
            <a:r>
              <a:rPr kumimoji="1" lang="en-US" altLang="zh-CN" dirty="0" smtClean="0"/>
              <a:t> </a:t>
            </a:r>
            <a:r>
              <a:rPr kumimoji="1" lang="en-US" altLang="zh-CN" dirty="0" err="1" smtClean="0"/>
              <a:t>Weyl</a:t>
            </a:r>
            <a:r>
              <a:rPr kumimoji="1" lang="en-US" altLang="zh-CN" dirty="0" smtClean="0"/>
              <a:t> nodes meet, they usually annihilate and open a gap.</a:t>
            </a:r>
            <a:r>
              <a:rPr kumimoji="1" lang="en-US" altLang="zh-CN" baseline="0" dirty="0" smtClean="0"/>
              <a:t> But </a:t>
            </a:r>
            <a:r>
              <a:rPr kumimoji="1" lang="en-US" altLang="zh-CN" dirty="0" smtClean="0"/>
              <a:t>the point group symmetry in</a:t>
            </a:r>
            <a:r>
              <a:rPr kumimoji="1" lang="en-US" altLang="zh-CN" baseline="0" dirty="0" smtClean="0"/>
              <a:t> the crystal can prevent</a:t>
            </a:r>
            <a:r>
              <a:rPr kumimoji="1" lang="en-US" altLang="zh-CN" dirty="0" smtClean="0"/>
              <a:t> the gap-opening. Thus</a:t>
            </a:r>
            <a:r>
              <a:rPr kumimoji="1" lang="en-US" altLang="zh-CN" baseline="0" dirty="0" smtClean="0"/>
              <a:t> the</a:t>
            </a:r>
            <a:r>
              <a:rPr kumimoji="1" lang="en-US" altLang="zh-CN" dirty="0" smtClean="0"/>
              <a:t> linearly dispersed</a:t>
            </a:r>
            <a:r>
              <a:rPr kumimoji="1" lang="en-US" altLang="zh-CN" baseline="0" dirty="0" smtClean="0"/>
              <a:t> bands remain at these nodes. These nodes are also called Dirac nodes.</a:t>
            </a:r>
          </a:p>
          <a:p>
            <a:pPr marL="0" marR="0" indent="0" algn="l" defTabSz="457200" rtl="0" eaLnBrk="1" fontAlgn="auto" latinLnBrk="0" hangingPunct="1">
              <a:lnSpc>
                <a:spcPct val="100000"/>
              </a:lnSpc>
              <a:spcBef>
                <a:spcPts val="0"/>
              </a:spcBef>
              <a:spcAft>
                <a:spcPts val="0"/>
              </a:spcAft>
              <a:buClrTx/>
              <a:buSzTx/>
              <a:buFontTx/>
              <a:buNone/>
              <a:tabLst/>
              <a:defRPr/>
            </a:pPr>
            <a:endParaRPr kumimoji="1" lang="en-US" altLang="zh-CN" baseline="0" dirty="0" smtClean="0"/>
          </a:p>
          <a:p>
            <a:r>
              <a:rPr kumimoji="1" lang="en-US" altLang="zh-CN" dirty="0" smtClean="0"/>
              <a:t>For example, Na3Bi crystals have a C3 symmetry along</a:t>
            </a:r>
            <a:r>
              <a:rPr kumimoji="1" lang="en-US" altLang="zh-CN" baseline="0" dirty="0" smtClean="0"/>
              <a:t> the z direction, and the Dirac nodes can exist on the </a:t>
            </a:r>
            <a:r>
              <a:rPr kumimoji="1" lang="en-US" altLang="zh-CN" baseline="0" dirty="0" err="1" smtClean="0"/>
              <a:t>kz</a:t>
            </a:r>
            <a:r>
              <a:rPr kumimoji="1" lang="en-US" altLang="zh-CN" baseline="0" dirty="0" smtClean="0"/>
              <a:t> axis as they are protected by the C3 symmetry.</a:t>
            </a:r>
            <a:endParaRPr kumimoji="1" lang="en-US" altLang="zh-CN" dirty="0" smtClean="0"/>
          </a:p>
          <a:p>
            <a:endParaRPr kumimoji="1" lang="en-US" altLang="zh-CN" baseline="0" dirty="0" smtClean="0"/>
          </a:p>
          <a:p>
            <a:r>
              <a:rPr kumimoji="1" lang="en-US" altLang="zh-CN" baseline="0" dirty="0" smtClean="0"/>
              <a:t>First principle calculation from Xi Dai’s group predicts that Na3Bi is such a DSM. This pic shows the calculated band structure of Na3Bi,and its Dirac node on the </a:t>
            </a:r>
            <a:r>
              <a:rPr kumimoji="1" lang="en-US" altLang="zh-CN" baseline="0" dirty="0" err="1" smtClean="0"/>
              <a:t>kz</a:t>
            </a:r>
            <a:r>
              <a:rPr kumimoji="1" lang="en-US" altLang="zh-CN" baseline="0" dirty="0" smtClean="0"/>
              <a:t> direction. </a:t>
            </a:r>
          </a:p>
          <a:p>
            <a:r>
              <a:rPr kumimoji="1" lang="en-US" altLang="zh-CN" baseline="0" dirty="0" smtClean="0"/>
              <a:t>(due to the C3 symmetry, there are two Dirac nodes along the </a:t>
            </a:r>
            <a:r>
              <a:rPr kumimoji="1" lang="en-US" altLang="zh-CN" baseline="0" dirty="0" err="1" smtClean="0"/>
              <a:t>kz</a:t>
            </a:r>
            <a:r>
              <a:rPr kumimoji="1" lang="en-US" altLang="zh-CN" baseline="0" dirty="0" smtClean="0"/>
              <a:t> direction. Here shows one Dirac node, and you can see the linear bands around it.) </a:t>
            </a:r>
          </a:p>
          <a:p>
            <a:endParaRPr kumimoji="1" lang="en-US" altLang="zh-CN" baseline="0" dirty="0" smtClean="0"/>
          </a:p>
          <a:p>
            <a:r>
              <a:rPr kumimoji="1" lang="en-US" altLang="zh-CN" dirty="0" smtClean="0"/>
              <a:t>When T or I is broken, the opposite</a:t>
            </a:r>
            <a:r>
              <a:rPr kumimoji="1" lang="en-US" altLang="zh-CN" baseline="0" dirty="0" smtClean="0"/>
              <a:t> </a:t>
            </a:r>
            <a:r>
              <a:rPr kumimoji="1" lang="en-US" altLang="zh-CN" dirty="0" err="1" smtClean="0"/>
              <a:t>Weyl</a:t>
            </a:r>
            <a:r>
              <a:rPr kumimoji="1" lang="en-US" altLang="zh-CN" dirty="0" smtClean="0"/>
              <a:t> nodes will be split. This</a:t>
            </a:r>
            <a:r>
              <a:rPr kumimoji="1" lang="en-US" altLang="zh-CN" baseline="0" dirty="0" smtClean="0"/>
              <a:t> pic is an example showing the splitting of two </a:t>
            </a:r>
            <a:r>
              <a:rPr kumimoji="1" lang="en-US" altLang="zh-CN" baseline="0" dirty="0" err="1" smtClean="0"/>
              <a:t>Weyl</a:t>
            </a:r>
            <a:r>
              <a:rPr kumimoji="1" lang="en-US" altLang="zh-CN" baseline="0" dirty="0" smtClean="0"/>
              <a:t> nodes in a magnetic field.</a:t>
            </a:r>
            <a:endParaRPr kumimoji="1" lang="en-US" altLang="zh-CN"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4</a:t>
            </a:fld>
            <a:endParaRPr kumimoji="1" lang="zh-CN" altLang="en-US"/>
          </a:p>
        </p:txBody>
      </p:sp>
    </p:spTree>
    <p:extLst>
      <p:ext uri="{BB962C8B-B14F-4D97-AF65-F5344CB8AC3E}">
        <p14:creationId xmlns:p14="http://schemas.microsoft.com/office/powerpoint/2010/main" val="41378401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We also rotate the magnetic field to test the angular dependence of the MR. When B is deviated from I, the negative MR gradually becomes smaller and in the end it becomes positive. This trend is also similar to that of Na3Bi.</a:t>
            </a:r>
          </a:p>
          <a:p>
            <a:endParaRPr kumimoji="1" lang="en-US" altLang="zh-CN"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The </a:t>
            </a:r>
            <a:r>
              <a:rPr kumimoji="1" lang="en-US" altLang="zh-CN" baseline="0" dirty="0" smtClean="0"/>
              <a:t>angular dependence of the conductivity enhancement in </a:t>
            </a:r>
            <a:r>
              <a:rPr kumimoji="1" lang="en-US" altLang="zh-CN" baseline="0" dirty="0" err="1" smtClean="0"/>
              <a:t>GdPtBi</a:t>
            </a:r>
            <a:r>
              <a:rPr kumimoji="1" lang="en-US" altLang="zh-CN" baseline="0" dirty="0" smtClean="0"/>
              <a:t> is similar to that of Na3Bi as well. It’s the largest around 0 degree. And when the B field increases, the enhancement becomes sharper. As we discussed earlier, this is a characteristic feature of chiral anomaly. Thus it provides support for the chiral anomaly effect in </a:t>
            </a:r>
            <a:r>
              <a:rPr kumimoji="1" lang="en-US" altLang="zh-CN" baseline="0" dirty="0" err="1" smtClean="0"/>
              <a:t>GdPtBi</a:t>
            </a:r>
            <a:r>
              <a:rPr kumimoji="1" lang="en-US" altLang="zh-CN" baseline="0" dirty="0" smtClean="0"/>
              <a:t>.</a:t>
            </a:r>
            <a:endParaRPr kumimoji="1" lang="zh-CN" altLang="en-US" dirty="0" smtClean="0"/>
          </a:p>
          <a:p>
            <a:endParaRPr kumimoji="1" lang="en-US" altLang="zh-CN" baseline="0" dirty="0" smtClean="0"/>
          </a:p>
          <a:p>
            <a:endParaRPr kumimoji="1" lang="en-US" altLang="zh-CN" baseline="0" dirty="0" smtClean="0"/>
          </a:p>
          <a:p>
            <a:r>
              <a:rPr kumimoji="1" lang="en-US" altLang="zh-CN" dirty="0" smtClean="0"/>
              <a:t>(When B || </a:t>
            </a:r>
            <a:r>
              <a:rPr kumimoji="1" lang="en-US" altLang="zh-CN" dirty="0" err="1" smtClean="0"/>
              <a:t>I,negative</a:t>
            </a:r>
            <a:r>
              <a:rPr kumimoji="1" lang="en-US" altLang="zh-CN" dirty="0" smtClean="0"/>
              <a:t>. then B</a:t>
            </a:r>
            <a:r>
              <a:rPr kumimoji="1" lang="en-US" altLang="zh-CN" baseline="0" dirty="0" smtClean="0"/>
              <a:t> has two jobs, creating the Dirac nodes and then chiral anomaly. Not </a:t>
            </a:r>
            <a:r>
              <a:rPr kumimoji="1" lang="en-US" altLang="zh-CN" baseline="0" dirty="0" err="1" smtClean="0"/>
              <a:t>oscillations,SF</a:t>
            </a:r>
            <a:r>
              <a:rPr kumimoji="1" lang="en-US" altLang="zh-CN" baseline="0" dirty="0" smtClean="0"/>
              <a:t> ~30T. The plume is non-</a:t>
            </a:r>
            <a:r>
              <a:rPr kumimoji="1" lang="en-US" altLang="zh-CN" baseline="0" dirty="0" err="1" smtClean="0"/>
              <a:t>cos</a:t>
            </a:r>
            <a:r>
              <a:rPr kumimoji="1" lang="en-US" altLang="zh-CN" baseline="0" dirty="0" smtClean="0"/>
              <a:t> like.</a:t>
            </a:r>
          </a:p>
          <a:p>
            <a:r>
              <a:rPr kumimoji="1" lang="en-US" altLang="zh-CN" baseline="0" dirty="0" smtClean="0"/>
              <a:t>Order at 8K, goes anti-</a:t>
            </a:r>
            <a:r>
              <a:rPr kumimoji="1" lang="en-US" altLang="zh-CN" baseline="0" dirty="0" err="1" smtClean="0"/>
              <a:t>ferromagnet</a:t>
            </a:r>
            <a:r>
              <a:rPr kumimoji="1" lang="en-US" altLang="zh-CN" baseline="0" dirty="0" smtClean="0"/>
              <a:t>,)</a:t>
            </a:r>
          </a:p>
          <a:p>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22</a:t>
            </a:fld>
            <a:endParaRPr kumimoji="1" lang="zh-CN" altLang="en-US"/>
          </a:p>
        </p:txBody>
      </p:sp>
    </p:spTree>
    <p:extLst>
      <p:ext uri="{BB962C8B-B14F-4D97-AF65-F5344CB8AC3E}">
        <p14:creationId xmlns:p14="http://schemas.microsoft.com/office/powerpoint/2010/main" val="8388064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zinc blende structure structure, put </a:t>
            </a:r>
            <a:r>
              <a:rPr kumimoji="1" lang="en-US" altLang="zh-CN" dirty="0" err="1" smtClean="0"/>
              <a:t>zhijun</a:t>
            </a:r>
            <a:r>
              <a:rPr kumimoji="1" lang="en-US" altLang="zh-CN" dirty="0" smtClean="0"/>
              <a:t> </a:t>
            </a:r>
            <a:r>
              <a:rPr kumimoji="1" lang="en-US" altLang="zh-CN" dirty="0" err="1" smtClean="0"/>
              <a:t>wang’s</a:t>
            </a:r>
            <a:r>
              <a:rPr kumimoji="1" lang="en-US" altLang="zh-CN" dirty="0" smtClean="0"/>
              <a:t> bands here, Bi</a:t>
            </a:r>
            <a:r>
              <a:rPr kumimoji="1" lang="en-US" altLang="zh-CN" baseline="0" dirty="0" smtClean="0"/>
              <a:t> 6p states. Zero gap in zero field. A carton what think is happening. The </a:t>
            </a:r>
            <a:r>
              <a:rPr kumimoji="1" lang="en-US" altLang="zh-CN" baseline="0" dirty="0" err="1" smtClean="0"/>
              <a:t>zeeman</a:t>
            </a:r>
            <a:r>
              <a:rPr kumimoji="1" lang="en-US" altLang="zh-CN" baseline="0" dirty="0" smtClean="0"/>
              <a:t> energy will shift red up, blue down, depends on the direction of the field, axis dependent. The crossings are protected. Imitate Na3Bi,put MR(at diff T) together. C The perpendicular field drops R by five times or higher</a:t>
            </a:r>
          </a:p>
          <a:p>
            <a:endParaRPr kumimoji="1" lang="en-US" altLang="zh-CN" baseline="0" dirty="0" smtClean="0"/>
          </a:p>
          <a:p>
            <a:r>
              <a:rPr kumimoji="1" lang="en-US" altLang="zh-CN" baseline="0" dirty="0" smtClean="0"/>
              <a:t>Here I also hope to introduce another material that shows evidence for chiral anomaly. The material is a half-</a:t>
            </a:r>
            <a:r>
              <a:rPr kumimoji="1" lang="en-US" altLang="zh-CN" baseline="0" dirty="0" err="1" smtClean="0"/>
              <a:t>Heusler</a:t>
            </a:r>
            <a:r>
              <a:rPr kumimoji="1" lang="en-US" altLang="zh-CN" baseline="0" dirty="0" smtClean="0"/>
              <a:t> compound, </a:t>
            </a:r>
            <a:r>
              <a:rPr kumimoji="1" lang="en-US" altLang="zh-CN" baseline="0" dirty="0" err="1" smtClean="0"/>
              <a:t>GdPtBi</a:t>
            </a:r>
            <a:r>
              <a:rPr kumimoji="1" lang="en-US" altLang="zh-CN" baseline="0" dirty="0" smtClean="0"/>
              <a:t>. It has zinc blende structure. Here is the </a:t>
            </a:r>
            <a:r>
              <a:rPr kumimoji="1" lang="en-US" altLang="zh-CN" baseline="0" dirty="0" err="1" smtClean="0"/>
              <a:t>Brillouin</a:t>
            </a:r>
            <a:r>
              <a:rPr kumimoji="1" lang="en-US" altLang="zh-CN" baseline="0" dirty="0" smtClean="0"/>
              <a:t> zone. According to first principle calculation, near the EF, the crystal has a touching point at the Gamma point. And each band has degeneracy of two here, so there’s a total degeneracy of 4 at Gamma point. In a magnetic field, the different Zeeman energy of the bands lead to opposite </a:t>
            </a:r>
            <a:r>
              <a:rPr kumimoji="1" lang="en-US" altLang="zh-CN" baseline="0" dirty="0" err="1" smtClean="0"/>
              <a:t>Weyl</a:t>
            </a:r>
            <a:r>
              <a:rPr kumimoji="1" lang="en-US" altLang="zh-CN" baseline="0" dirty="0" smtClean="0"/>
              <a:t> nodes. And it also provides a platform for the study of </a:t>
            </a:r>
            <a:r>
              <a:rPr kumimoji="1" lang="en-US" altLang="zh-CN" baseline="0" dirty="0" err="1" smtClean="0"/>
              <a:t>Weyl</a:t>
            </a:r>
            <a:r>
              <a:rPr kumimoji="1" lang="en-US" altLang="zh-CN" baseline="0" dirty="0" smtClean="0"/>
              <a:t> physics. </a:t>
            </a:r>
          </a:p>
          <a:p>
            <a:r>
              <a:rPr kumimoji="1" lang="en-US" altLang="zh-CN" baseline="0" dirty="0" smtClean="0"/>
              <a:t>The non-metallic RT profile and the sharp decrease in Hall density is consistent with the zero gap feature.</a:t>
            </a:r>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25</a:t>
            </a:fld>
            <a:endParaRPr kumimoji="1" lang="zh-CN" altLang="en-US"/>
          </a:p>
        </p:txBody>
      </p:sp>
    </p:spTree>
    <p:extLst>
      <p:ext uri="{BB962C8B-B14F-4D97-AF65-F5344CB8AC3E}">
        <p14:creationId xmlns:p14="http://schemas.microsoft.com/office/powerpoint/2010/main" val="3036369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SOC -&gt; Band inversion -&gt; band</a:t>
            </a:r>
            <a:r>
              <a:rPr kumimoji="1" lang="en-US" altLang="zh-CN" baseline="0" dirty="0" smtClean="0"/>
              <a:t> crossings</a:t>
            </a:r>
          </a:p>
          <a:p>
            <a:endParaRPr kumimoji="1" lang="en-US" altLang="zh-CN" baseline="0" dirty="0" smtClean="0"/>
          </a:p>
          <a:p>
            <a:r>
              <a:rPr kumimoji="1" lang="en-US" altLang="zh-CN" baseline="0" dirty="0" smtClean="0"/>
              <a:t>Let’s take a look at DSM Na3Bi in details. The crystal has stacked layers of Na and Bi atoms. These atoms form hexagons in the crystal. It has C3 symmetry around the c axis. The relevant states are </a:t>
            </a:r>
            <a:r>
              <a:rPr lang="en-US" altLang="zh-CN" dirty="0" smtClean="0"/>
              <a:t>Na-3</a:t>
            </a:r>
            <a:r>
              <a:rPr lang="en-US" altLang="zh-CN" i="1" dirty="0" smtClean="0"/>
              <a:t>s</a:t>
            </a:r>
            <a:r>
              <a:rPr lang="en-US" altLang="zh-CN" dirty="0" smtClean="0"/>
              <a:t> and Bi-6</a:t>
            </a:r>
            <a:r>
              <a:rPr lang="en-US" altLang="zh-CN" i="1" dirty="0" smtClean="0"/>
              <a:t>p </a:t>
            </a:r>
            <a:r>
              <a:rPr lang="en-US" altLang="zh-CN" dirty="0" smtClean="0"/>
              <a:t>states, which are close to the Fermi energy.</a:t>
            </a:r>
            <a:r>
              <a:rPr lang="en-US" altLang="zh-CN" baseline="0" dirty="0" smtClean="0"/>
              <a:t> Due to strong SOC, the energy of s and p states shift and a band inversion happens. Thus there is a band crossing at </a:t>
            </a:r>
            <a:r>
              <a:rPr lang="en-US" altLang="zh-CN" baseline="0" dirty="0" err="1" smtClean="0"/>
              <a:t>kD</a:t>
            </a:r>
            <a:r>
              <a:rPr lang="en-US" altLang="zh-CN" baseline="0" dirty="0" smtClean="0"/>
              <a:t> on the </a:t>
            </a:r>
            <a:r>
              <a:rPr lang="en-US" altLang="zh-CN" baseline="0" dirty="0" err="1" smtClean="0"/>
              <a:t>kz</a:t>
            </a:r>
            <a:r>
              <a:rPr lang="en-US" altLang="zh-CN" baseline="0" dirty="0" smtClean="0"/>
              <a:t> axis. Due to the C3 symmetries, the crossings are protected from gap opening and we have two Dirac cones along the </a:t>
            </a:r>
            <a:r>
              <a:rPr lang="en-US" altLang="zh-CN" baseline="0" dirty="0" err="1" smtClean="0"/>
              <a:t>kz</a:t>
            </a:r>
            <a:r>
              <a:rPr lang="en-US" altLang="zh-CN" baseline="0" dirty="0" smtClean="0"/>
              <a:t> direction.</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5</a:t>
            </a:fld>
            <a:endParaRPr kumimoji="1" lang="zh-CN" altLang="en-US"/>
          </a:p>
        </p:txBody>
      </p:sp>
    </p:spTree>
    <p:extLst>
      <p:ext uri="{BB962C8B-B14F-4D97-AF65-F5344CB8AC3E}">
        <p14:creationId xmlns:p14="http://schemas.microsoft.com/office/powerpoint/2010/main" val="2352431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 Hamiltonian of Na3Bi is a 4*4 matrix</a:t>
            </a:r>
            <a:r>
              <a:rPr kumimoji="1" lang="en-US" altLang="zh-CN" baseline="0" dirty="0" smtClean="0"/>
              <a:t>. Here we only retain the leading term and it’s linear in k. The off-diagonal terms are zero. As a result, the H can be resolved into two 2*2 </a:t>
            </a:r>
            <a:r>
              <a:rPr kumimoji="1" lang="en-US" altLang="zh-CN" baseline="0" dirty="0" err="1" smtClean="0"/>
              <a:t>Weyl</a:t>
            </a:r>
            <a:r>
              <a:rPr kumimoji="1" lang="en-US" altLang="zh-CN" baseline="0" dirty="0" smtClean="0"/>
              <a:t> H. H1 can be written by the product of the momentum, the velocity matrix v, and the the Pauli matrices. The determinant of the velocity matrix gives the chirality of the H. So the chirality of H1 is -1, and the chirality of H2 is 1.</a:t>
            </a:r>
          </a:p>
          <a:p>
            <a:endParaRPr kumimoji="1" lang="en-US" altLang="zh-CN" baseline="0" dirty="0" smtClean="0"/>
          </a:p>
          <a:p>
            <a:r>
              <a:rPr kumimoji="1" lang="en-US" altLang="zh-CN" baseline="0" dirty="0" smtClean="0"/>
              <a:t>As a result, at zero field, the Dirac node in Na3Bi can be regarded as the superposition of a pair of opposite </a:t>
            </a:r>
            <a:r>
              <a:rPr kumimoji="1" lang="en-US" altLang="zh-CN" baseline="0" dirty="0" err="1" smtClean="0"/>
              <a:t>Weyl</a:t>
            </a:r>
            <a:r>
              <a:rPr kumimoji="1" lang="en-US" altLang="zh-CN" baseline="0" dirty="0" smtClean="0"/>
              <a:t> nodes.</a:t>
            </a:r>
          </a:p>
          <a:p>
            <a:endParaRPr kumimoji="1" lang="en-US" altLang="zh-CN" baseline="0" dirty="0" smtClean="0"/>
          </a:p>
          <a:p>
            <a:r>
              <a:rPr kumimoji="1" lang="en-US" altLang="zh-CN" baseline="0" dirty="0" smtClean="0"/>
              <a:t>The pic is the ARPES data of the Dirac node in Na3Bi.</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6</a:t>
            </a:fld>
            <a:endParaRPr kumimoji="1" lang="zh-CN" altLang="en-US"/>
          </a:p>
        </p:txBody>
      </p:sp>
    </p:spTree>
    <p:extLst>
      <p:ext uri="{BB962C8B-B14F-4D97-AF65-F5344CB8AC3E}">
        <p14:creationId xmlns:p14="http://schemas.microsoft.com/office/powerpoint/2010/main" val="3457312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Before</a:t>
            </a:r>
            <a:r>
              <a:rPr kumimoji="1" lang="en-US" altLang="zh-CN" baseline="0" dirty="0" smtClean="0"/>
              <a:t> we jump into the experimental data, let me briefly introduce the chiral anomaly effect. As we know, Fermions are described by the Dirac equation. The </a:t>
            </a:r>
            <a:r>
              <a:rPr kumimoji="1" lang="en-US" altLang="zh-CN" baseline="0" dirty="0" err="1" smtClean="0"/>
              <a:t>wavefunction</a:t>
            </a:r>
            <a:r>
              <a:rPr kumimoji="1" lang="en-US" altLang="zh-CN" baseline="0" dirty="0" smtClean="0"/>
              <a:t> psi in Dirac eq. has 4 components, and gamma is a 4*4 matrix. When the mass is zero, the Dirac equation can be reduced to</a:t>
            </a:r>
            <a:r>
              <a:rPr kumimoji="1" lang="en-US" altLang="zh-CN" dirty="0" smtClean="0"/>
              <a:t> two separate parts (2</a:t>
            </a:r>
            <a:r>
              <a:rPr lang="en-US" altLang="zh-CN" dirty="0" smtClean="0"/>
              <a:t>x</a:t>
            </a:r>
            <a:r>
              <a:rPr kumimoji="1" lang="en-US" altLang="zh-CN" dirty="0" smtClean="0"/>
              <a:t>2). These equations</a:t>
            </a:r>
            <a:r>
              <a:rPr kumimoji="1" lang="en-US" altLang="zh-CN" baseline="0" dirty="0" smtClean="0"/>
              <a:t> are </a:t>
            </a:r>
            <a:r>
              <a:rPr kumimoji="1" lang="en-US" altLang="zh-CN" dirty="0" err="1" smtClean="0"/>
              <a:t>Weyl</a:t>
            </a:r>
            <a:r>
              <a:rPr kumimoji="1" lang="en-US" altLang="zh-CN" dirty="0" smtClean="0"/>
              <a:t> equations,</a:t>
            </a:r>
            <a:r>
              <a:rPr kumimoji="1" lang="en-US" altLang="zh-CN" baseline="0" dirty="0" smtClean="0"/>
              <a:t> each of them has </a:t>
            </a:r>
            <a:r>
              <a:rPr kumimoji="1" lang="en-US" altLang="zh-CN" dirty="0" smtClean="0"/>
              <a:t>2 components. And they describe left-handed and right-handed </a:t>
            </a:r>
            <a:r>
              <a:rPr kumimoji="1" lang="en-US" altLang="zh-CN" dirty="0" err="1" smtClean="0"/>
              <a:t>Weyl</a:t>
            </a:r>
            <a:r>
              <a:rPr kumimoji="1" lang="en-US" altLang="zh-CN" dirty="0" smtClean="0"/>
              <a:t> fermions respectively. Sigma are the Pauli matrices. These fermions</a:t>
            </a:r>
            <a:r>
              <a:rPr kumimoji="1" lang="en-US" altLang="zh-CN" baseline="0" dirty="0" smtClean="0"/>
              <a:t> have a conserved chirality in free space. So a left-handed </a:t>
            </a:r>
            <a:r>
              <a:rPr kumimoji="1" lang="en-US" altLang="zh-CN" baseline="0" dirty="0" err="1" smtClean="0"/>
              <a:t>Weyl</a:t>
            </a:r>
            <a:r>
              <a:rPr kumimoji="1" lang="en-US" altLang="zh-CN" baseline="0" dirty="0" smtClean="0"/>
              <a:t> fermion will not change to a right handed one at zero field.</a:t>
            </a:r>
          </a:p>
          <a:p>
            <a:endParaRPr kumimoji="1" lang="en-US" altLang="zh-CN" baseline="0" dirty="0" smtClean="0"/>
          </a:p>
          <a:p>
            <a:r>
              <a:rPr kumimoji="1" lang="en-US" altLang="zh-CN" baseline="0" dirty="0" smtClean="0"/>
              <a:t>The handedness of the particle is described by the chirality operator gamma5. It is the product of the spin and momentum operator. Thus if the spin direction is the same as the momentum direction, the chirality of the particle is 1, and it’s a right handed particle. Otherwise, the chirality is -1, and it’s a left handed particle.</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7</a:t>
            </a:fld>
            <a:endParaRPr kumimoji="1" lang="zh-CN" altLang="en-US"/>
          </a:p>
        </p:txBody>
      </p:sp>
    </p:spTree>
    <p:extLst>
      <p:ext uri="{BB962C8B-B14F-4D97-AF65-F5344CB8AC3E}">
        <p14:creationId xmlns:p14="http://schemas.microsoft.com/office/powerpoint/2010/main" val="841094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Although</a:t>
            </a:r>
            <a:r>
              <a:rPr kumimoji="1" lang="en-US" altLang="zh-CN" baseline="0" dirty="0" smtClean="0"/>
              <a:t> the chirality is conserved in zero fields, </a:t>
            </a:r>
            <a:r>
              <a:rPr kumimoji="0" lang="en-US" altLang="zh-CN" baseline="0" dirty="0" smtClean="0"/>
              <a:t>a</a:t>
            </a:r>
            <a:r>
              <a:rPr lang="en-US" altLang="zh-CN" dirty="0" smtClean="0"/>
              <a:t> surprise is that</a:t>
            </a:r>
            <a:r>
              <a:rPr lang="en-US" altLang="zh-CN" baseline="0" dirty="0" smtClean="0"/>
              <a:t> </a:t>
            </a:r>
            <a:r>
              <a:rPr lang="en-US" altLang="zh-CN" dirty="0" smtClean="0"/>
              <a:t>the presence of parallel electric and magnetic fields will break the chirality</a:t>
            </a:r>
            <a:r>
              <a:rPr lang="en-US" altLang="zh-CN" baseline="0" dirty="0" smtClean="0"/>
              <a:t> conservation</a:t>
            </a:r>
            <a:r>
              <a:rPr lang="en-US" altLang="zh-CN" dirty="0" smtClean="0"/>
              <a:t>. This was found in the pion decay</a:t>
            </a:r>
            <a:r>
              <a:rPr lang="en-US" altLang="zh-CN" baseline="0" dirty="0" smtClean="0"/>
              <a:t> process</a:t>
            </a:r>
            <a:r>
              <a:rPr lang="en-US" altLang="zh-CN" dirty="0" smtClean="0"/>
              <a:t>. A charged</a:t>
            </a:r>
            <a:r>
              <a:rPr lang="en-US" altLang="zh-CN" baseline="0" dirty="0" smtClean="0"/>
              <a:t> pion decays into a </a:t>
            </a:r>
            <a:r>
              <a:rPr lang="en-US" altLang="zh-CN" baseline="0" dirty="0" err="1" smtClean="0"/>
              <a:t>muon</a:t>
            </a:r>
            <a:r>
              <a:rPr lang="en-US" altLang="zh-CN" baseline="0" dirty="0" smtClean="0"/>
              <a:t> and a neutrino. This process is slow. People found that a neutral pion decays into two photons and the process is 3*10^8 faster. Adler Bell and </a:t>
            </a:r>
            <a:r>
              <a:rPr lang="en-US" altLang="zh-CN" baseline="0" dirty="0" err="1" smtClean="0"/>
              <a:t>Jackiw</a:t>
            </a:r>
            <a:r>
              <a:rPr lang="en-US" altLang="zh-CN" baseline="0" dirty="0" smtClean="0"/>
              <a:t> found that the chiral </a:t>
            </a:r>
            <a:r>
              <a:rPr lang="en-US" altLang="zh-CN" baseline="0" dirty="0" err="1" smtClean="0"/>
              <a:t>symm</a:t>
            </a:r>
            <a:r>
              <a:rPr lang="en-US" altLang="zh-CN" baseline="0" dirty="0" smtClean="0"/>
              <a:t> is not conserved in this process. They found that the chiral current follows this equation here. So the right term is not zero. It means that the chiral charge can be created when E and B are parallel.</a:t>
            </a: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8</a:t>
            </a:fld>
            <a:endParaRPr kumimoji="1" lang="zh-CN" altLang="en-US"/>
          </a:p>
        </p:txBody>
      </p:sp>
    </p:spTree>
    <p:extLst>
      <p:ext uri="{BB962C8B-B14F-4D97-AF65-F5344CB8AC3E}">
        <p14:creationId xmlns:p14="http://schemas.microsoft.com/office/powerpoint/2010/main" val="3890039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Emphasize Landau</a:t>
            </a:r>
            <a:r>
              <a:rPr kumimoji="1" lang="en-US" altLang="zh-CN" baseline="0" dirty="0" smtClean="0"/>
              <a:t> levels here</a:t>
            </a:r>
          </a:p>
          <a:p>
            <a:endParaRPr kumimoji="1" lang="en-US" altLang="zh-CN" baseline="0" dirty="0" smtClean="0"/>
          </a:p>
          <a:p>
            <a:pPr marL="0" marR="0" lvl="1" indent="0" algn="l" defTabSz="457200" rtl="0" eaLnBrk="1" fontAlgn="auto" latinLnBrk="0" hangingPunct="1">
              <a:lnSpc>
                <a:spcPct val="100000"/>
              </a:lnSpc>
              <a:spcBef>
                <a:spcPts val="0"/>
              </a:spcBef>
              <a:spcAft>
                <a:spcPts val="0"/>
              </a:spcAft>
              <a:buClrTx/>
              <a:buSzTx/>
              <a:buFontTx/>
              <a:buNone/>
              <a:tabLst/>
              <a:defRPr/>
            </a:pPr>
            <a:r>
              <a:rPr kumimoji="1" lang="en-US" altLang="zh-CN" baseline="0" dirty="0" smtClean="0"/>
              <a:t>In 1980s, </a:t>
            </a:r>
            <a:r>
              <a:rPr lang="en-US" altLang="zh-CN" b="1" dirty="0" smtClean="0"/>
              <a:t>Nielsen and </a:t>
            </a:r>
            <a:r>
              <a:rPr lang="en-US" altLang="zh-CN" b="1" dirty="0" err="1" smtClean="0"/>
              <a:t>Ninomiya</a:t>
            </a:r>
            <a:r>
              <a:rPr lang="en-US" altLang="zh-CN" dirty="0" smtClean="0"/>
              <a:t> suggested</a:t>
            </a:r>
            <a:r>
              <a:rPr lang="en-US" altLang="zh-CN" baseline="0" dirty="0" smtClean="0"/>
              <a:t> that the </a:t>
            </a:r>
            <a:r>
              <a:rPr lang="en-US" altLang="zh-CN" dirty="0" smtClean="0"/>
              <a:t>chiral anomaly effect</a:t>
            </a:r>
            <a:r>
              <a:rPr lang="en-US" altLang="zh-CN" baseline="0" dirty="0" smtClean="0"/>
              <a:t> can also </a:t>
            </a:r>
            <a:r>
              <a:rPr lang="en-US" altLang="zh-CN" dirty="0" smtClean="0"/>
              <a:t>appear in crystals. If you have both a left</a:t>
            </a:r>
            <a:r>
              <a:rPr lang="en-US" altLang="zh-CN" baseline="0" dirty="0" smtClean="0"/>
              <a:t>-handed </a:t>
            </a:r>
            <a:r>
              <a:rPr lang="en-US" altLang="zh-CN" baseline="0" dirty="0" err="1" smtClean="0"/>
              <a:t>Weyl</a:t>
            </a:r>
            <a:r>
              <a:rPr lang="en-US" altLang="zh-CN" baseline="0" dirty="0" smtClean="0"/>
              <a:t> branch and a right-handed </a:t>
            </a:r>
            <a:r>
              <a:rPr lang="en-US" altLang="zh-CN" baseline="0" dirty="0" err="1" smtClean="0"/>
              <a:t>Weyl</a:t>
            </a:r>
            <a:r>
              <a:rPr lang="en-US" altLang="zh-CN" baseline="0" dirty="0" smtClean="0"/>
              <a:t> branch in the crystal, parallel E and B can pump electrons from one branch to the other, breaking the chiral symmetry.</a:t>
            </a:r>
          </a:p>
          <a:p>
            <a:pPr marL="0" marR="0" lvl="1" indent="0" algn="l" defTabSz="457200" rtl="0" eaLnBrk="1" fontAlgn="auto" latinLnBrk="0" hangingPunct="1">
              <a:lnSpc>
                <a:spcPct val="100000"/>
              </a:lnSpc>
              <a:spcBef>
                <a:spcPts val="0"/>
              </a:spcBef>
              <a:spcAft>
                <a:spcPts val="0"/>
              </a:spcAft>
              <a:buClrTx/>
              <a:buSzTx/>
              <a:buFontTx/>
              <a:buNone/>
              <a:tabLst/>
              <a:defRPr/>
            </a:pPr>
            <a:r>
              <a:rPr lang="en-US" altLang="zh-CN" baseline="0" dirty="0" smtClean="0"/>
              <a:t>This pumping effect can be understood more easily with the help of Landau levels. As shown in this pic, the </a:t>
            </a:r>
            <a:r>
              <a:rPr lang="en-US" altLang="zh-CN" baseline="0" dirty="0" err="1" smtClean="0"/>
              <a:t>Weyl</a:t>
            </a:r>
            <a:r>
              <a:rPr lang="en-US" altLang="zh-CN" baseline="0" dirty="0" smtClean="0"/>
              <a:t> fermions will be quantized into Landau levels in the presence of parallel E and B. The lowest Landau level is chiral, and its energy-momentum dispersion is linear. We can obtain the degeneracy of the Landau level. As we learned in solid state physics class, the electric field will force the electrons move in momentum space. Thus the e in one </a:t>
            </a:r>
            <a:r>
              <a:rPr lang="en-US" altLang="zh-CN" baseline="0" dirty="0" err="1" smtClean="0"/>
              <a:t>Weyl</a:t>
            </a:r>
            <a:r>
              <a:rPr lang="en-US" altLang="zh-CN" baseline="0" dirty="0" smtClean="0"/>
              <a:t> branch will be pumped to the opposite </a:t>
            </a:r>
            <a:r>
              <a:rPr lang="en-US" altLang="zh-CN" baseline="0" dirty="0" err="1" smtClean="0"/>
              <a:t>Weyl</a:t>
            </a:r>
            <a:r>
              <a:rPr lang="en-US" altLang="zh-CN" baseline="0" dirty="0" smtClean="0"/>
              <a:t> branch. And the pumping rate is . Therefore, the total pumping rate is proportional to the E dot B term. And it agrees with the anomaly term for the chiral current.</a:t>
            </a:r>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9</a:t>
            </a:fld>
            <a:endParaRPr kumimoji="1" lang="zh-CN" altLang="en-US"/>
          </a:p>
        </p:txBody>
      </p:sp>
    </p:spTree>
    <p:extLst>
      <p:ext uri="{BB962C8B-B14F-4D97-AF65-F5344CB8AC3E}">
        <p14:creationId xmlns:p14="http://schemas.microsoft.com/office/powerpoint/2010/main" val="519425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Emphasize weak</a:t>
            </a:r>
            <a:r>
              <a:rPr kumimoji="1" lang="en-US" altLang="zh-CN" baseline="0" dirty="0" smtClean="0"/>
              <a:t> field here, list ingredients</a:t>
            </a:r>
          </a:p>
          <a:p>
            <a:endParaRPr kumimoji="1" lang="en-US" altLang="zh-CN" baseline="0" dirty="0" smtClean="0"/>
          </a:p>
          <a:p>
            <a:r>
              <a:rPr kumimoji="1" lang="en-US" altLang="zh-CN" baseline="0" dirty="0" smtClean="0"/>
              <a:t>We discussed the chiral anomaly effect when the </a:t>
            </a:r>
            <a:r>
              <a:rPr kumimoji="1" lang="en-US" altLang="zh-CN" baseline="0" dirty="0" err="1" smtClean="0"/>
              <a:t>Weyl</a:t>
            </a:r>
            <a:r>
              <a:rPr kumimoji="1" lang="en-US" altLang="zh-CN" baseline="0" dirty="0" smtClean="0"/>
              <a:t> branch is quantized into the lowest LL</a:t>
            </a:r>
            <a:r>
              <a:rPr kumimoji="1" lang="en-US" altLang="zh-CN" baseline="0" dirty="0" smtClean="0"/>
              <a:t>. Son and </a:t>
            </a:r>
            <a:r>
              <a:rPr kumimoji="1" lang="en-US" altLang="zh-CN" baseline="0" dirty="0" err="1" smtClean="0"/>
              <a:t>Spivak</a:t>
            </a:r>
            <a:r>
              <a:rPr kumimoji="1" lang="en-US" altLang="zh-CN" baseline="0" dirty="0" smtClean="0"/>
              <a:t> used </a:t>
            </a:r>
            <a:r>
              <a:rPr kumimoji="1" lang="en-US" altLang="zh-CN" dirty="0" smtClean="0"/>
              <a:t>Boltzmann kinetic equation and </a:t>
            </a:r>
            <a:r>
              <a:rPr kumimoji="1" lang="en-US" altLang="zh-CN" baseline="0" dirty="0" smtClean="0"/>
              <a:t>a </a:t>
            </a:r>
            <a:r>
              <a:rPr kumimoji="1" lang="en-US" altLang="zh-CN" dirty="0" smtClean="0"/>
              <a:t>relaxation time approximation to find that the chiral</a:t>
            </a:r>
            <a:r>
              <a:rPr kumimoji="1" lang="en-US" altLang="zh-CN" baseline="0" dirty="0" smtClean="0"/>
              <a:t> anomaly will cause a </a:t>
            </a:r>
            <a:r>
              <a:rPr kumimoji="1" lang="en-US" altLang="zh-CN" dirty="0" smtClean="0"/>
              <a:t>negative longitudinal </a:t>
            </a:r>
            <a:r>
              <a:rPr kumimoji="1" lang="en-US" altLang="zh-CN" dirty="0" err="1" smtClean="0"/>
              <a:t>magnetoresistance</a:t>
            </a:r>
            <a:r>
              <a:rPr kumimoji="1" lang="en-US" altLang="zh-CN" dirty="0" smtClean="0"/>
              <a:t> (LMR) </a:t>
            </a:r>
            <a:r>
              <a:rPr kumimoji="1" lang="en-US" altLang="zh-CN" baseline="0" dirty="0" smtClean="0"/>
              <a:t>when B || E. The longitudinal conductivity has a quadratic enhancement in B as described by the formula here.</a:t>
            </a:r>
            <a:r>
              <a:rPr lang="el-GR" altLang="zh-CN" sz="1200" dirty="0" smtClean="0">
                <a:sym typeface="Symbol"/>
              </a:rPr>
              <a:t> </a:t>
            </a:r>
            <a:r>
              <a:rPr lang="en-US" altLang="zh-CN" sz="1400" baseline="-25000" dirty="0" smtClean="0">
                <a:sym typeface="Symbol"/>
              </a:rPr>
              <a:t>a</a:t>
            </a:r>
            <a:r>
              <a:rPr lang="en-US" altLang="zh-CN" sz="1200" dirty="0" smtClean="0">
                <a:sym typeface="Symbol"/>
              </a:rPr>
              <a:t> is relaxation time for pumped current.</a:t>
            </a:r>
          </a:p>
          <a:p>
            <a:r>
              <a:rPr lang="en-US" altLang="zh-CN" sz="1200" dirty="0" smtClean="0">
                <a:sym typeface="Symbol"/>
              </a:rPr>
              <a:t>From</a:t>
            </a:r>
            <a:r>
              <a:rPr lang="en-US" altLang="zh-CN" sz="1200" baseline="0" dirty="0" smtClean="0">
                <a:sym typeface="Symbol"/>
              </a:rPr>
              <a:t> the formula, you can see that to get a large conductivity enhancement, we need a long </a:t>
            </a:r>
            <a:r>
              <a:rPr lang="el-GR" altLang="zh-CN" sz="1200" dirty="0" smtClean="0">
                <a:sym typeface="Symbol"/>
              </a:rPr>
              <a:t></a:t>
            </a:r>
            <a:r>
              <a:rPr lang="en-US" altLang="zh-CN" sz="1400" baseline="-25000" dirty="0" smtClean="0">
                <a:sym typeface="Symbol"/>
              </a:rPr>
              <a:t>a</a:t>
            </a:r>
            <a:r>
              <a:rPr lang="en-US" altLang="zh-CN" sz="1200" baseline="0" dirty="0" smtClean="0">
                <a:sym typeface="Symbol"/>
              </a:rPr>
              <a:t> as well as a small EF.</a:t>
            </a:r>
            <a:endParaRPr lang="en-US" altLang="zh-CN" sz="1200" dirty="0" smtClean="0"/>
          </a:p>
          <a:p>
            <a:endParaRPr kumimoji="1" lang="zh-CN" altLang="en-US" dirty="0"/>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10</a:t>
            </a:fld>
            <a:endParaRPr kumimoji="1" lang="zh-CN" altLang="en-US"/>
          </a:p>
        </p:txBody>
      </p:sp>
    </p:spTree>
    <p:extLst>
      <p:ext uri="{BB962C8B-B14F-4D97-AF65-F5344CB8AC3E}">
        <p14:creationId xmlns:p14="http://schemas.microsoft.com/office/powerpoint/2010/main" val="2550926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To search for</a:t>
            </a:r>
            <a:r>
              <a:rPr kumimoji="1" lang="en-US" altLang="zh-CN" baseline="0" dirty="0" smtClean="0"/>
              <a:t> the chiral anomaly, we grow some Na3Bi crystals. They are grown by </a:t>
            </a:r>
            <a:r>
              <a:rPr kumimoji="1" lang="en-US" altLang="zh-CN" baseline="0" dirty="0" err="1" smtClean="0"/>
              <a:t>Satya</a:t>
            </a:r>
            <a:r>
              <a:rPr kumimoji="1" lang="en-US" altLang="zh-CN" baseline="0" dirty="0" smtClean="0"/>
              <a:t> </a:t>
            </a:r>
            <a:r>
              <a:rPr kumimoji="1" lang="en-US" altLang="zh-CN" baseline="0" dirty="0" err="1" smtClean="0"/>
              <a:t>Kushwaha</a:t>
            </a:r>
            <a:r>
              <a:rPr kumimoji="1" lang="en-US" altLang="zh-CN" baseline="0" dirty="0" smtClean="0"/>
              <a:t> from Cava lab. </a:t>
            </a:r>
            <a:r>
              <a:rPr kumimoji="1" lang="en-US" altLang="zh-CN" dirty="0" smtClean="0"/>
              <a:t>These are</a:t>
            </a:r>
            <a:r>
              <a:rPr kumimoji="1" lang="en-US" altLang="zh-CN" baseline="0" dirty="0" smtClean="0"/>
              <a:t> the pic of the Na3Bi crystals that we grow. The crystal is like a plate and has a distorted hexagonal shape.</a:t>
            </a:r>
            <a:r>
              <a:rPr lang="en-US" altLang="zh-CN" dirty="0" smtClean="0"/>
              <a:t> A difficult</a:t>
            </a:r>
            <a:r>
              <a:rPr lang="en-US" altLang="zh-CN" baseline="0" dirty="0" smtClean="0"/>
              <a:t> thing is that Na3Bi can be </a:t>
            </a:r>
            <a:r>
              <a:rPr lang="en-US" altLang="zh-CN" dirty="0" smtClean="0"/>
              <a:t>oxidized in</a:t>
            </a:r>
            <a:r>
              <a:rPr lang="en-US" altLang="zh-CN" baseline="0" dirty="0" smtClean="0"/>
              <a:t> </a:t>
            </a:r>
            <a:r>
              <a:rPr lang="en-US" altLang="zh-CN" dirty="0" smtClean="0"/>
              <a:t>air within</a:t>
            </a:r>
            <a:r>
              <a:rPr lang="en-US" altLang="zh-CN" baseline="0" dirty="0" smtClean="0"/>
              <a:t> 30s. So we have to seal the sample very well for the measurement. We have to mount contacts to the sample in a glove box, seal the sample in this container and quickly put the sample in the cryostat.</a:t>
            </a:r>
          </a:p>
          <a:p>
            <a:r>
              <a:rPr kumimoji="1" lang="en-US" altLang="zh-CN" baseline="0" dirty="0" smtClean="0"/>
              <a:t>In our first sample growth effort, the R-T profile of the sample has a metallic behavior. Also, the Hall signal indicates a large carrier density, on the order of 10^19 cm^-3.</a:t>
            </a:r>
          </a:p>
        </p:txBody>
      </p:sp>
      <p:sp>
        <p:nvSpPr>
          <p:cNvPr id="4" name="幻灯片编号占位符 3"/>
          <p:cNvSpPr>
            <a:spLocks noGrp="1"/>
          </p:cNvSpPr>
          <p:nvPr>
            <p:ph type="sldNum" sz="quarter" idx="10"/>
          </p:nvPr>
        </p:nvSpPr>
        <p:spPr/>
        <p:txBody>
          <a:bodyPr/>
          <a:lstStyle/>
          <a:p>
            <a:fld id="{322CD700-E645-3A43-B842-10531F378413}" type="slidenum">
              <a:rPr kumimoji="1" lang="zh-CN" altLang="en-US" smtClean="0"/>
              <a:t>11</a:t>
            </a:fld>
            <a:endParaRPr kumimoji="1" lang="zh-CN" altLang="en-US"/>
          </a:p>
        </p:txBody>
      </p:sp>
    </p:spTree>
    <p:extLst>
      <p:ext uri="{BB962C8B-B14F-4D97-AF65-F5344CB8AC3E}">
        <p14:creationId xmlns:p14="http://schemas.microsoft.com/office/powerpoint/2010/main" val="318268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444269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961525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274638"/>
            <a:ext cx="6019800" cy="5851525"/>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4196439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270049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42716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1289338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416337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498800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2968256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1313371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5F7E6A40-A547-B544-BBB3-F4442C6F3A68}" type="datetimeFigureOut">
              <a:rPr kumimoji="1" lang="zh-CN" altLang="en-US" smtClean="0"/>
              <a:t>3/7/16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384995308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7E6A40-A547-B544-BBB3-F4442C6F3A68}" type="datetimeFigureOut">
              <a:rPr kumimoji="1" lang="zh-CN" altLang="en-US" smtClean="0"/>
              <a:t>3/7/16</a:t>
            </a:fld>
            <a:endParaRPr kumimoji="1"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4F55BF-AEC5-1142-B9AF-87D5F88DCB93}" type="slidenum">
              <a:rPr kumimoji="1" lang="zh-CN" altLang="en-US" smtClean="0"/>
              <a:t>‹#›</a:t>
            </a:fld>
            <a:endParaRPr kumimoji="1" lang="zh-CN" altLang="en-US"/>
          </a:p>
        </p:txBody>
      </p:sp>
    </p:spTree>
    <p:extLst>
      <p:ext uri="{BB962C8B-B14F-4D97-AF65-F5344CB8AC3E}">
        <p14:creationId xmlns:p14="http://schemas.microsoft.com/office/powerpoint/2010/main" val="36974622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52.emf"/><Relationship Id="rId4" Type="http://schemas.openxmlformats.org/officeDocument/2006/relationships/image" Target="../media/image53.emf"/><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54.emf"/><Relationship Id="rId4" Type="http://schemas.openxmlformats.org/officeDocument/2006/relationships/image" Target="../media/image55.emf"/><Relationship Id="rId5" Type="http://schemas.openxmlformats.org/officeDocument/2006/relationships/image" Target="../media/image56.emf"/><Relationship Id="rId6" Type="http://schemas.openxmlformats.org/officeDocument/2006/relationships/image" Target="../media/image57.png"/><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58.emf"/><Relationship Id="rId4" Type="http://schemas.openxmlformats.org/officeDocument/2006/relationships/image" Target="../media/image59.emf"/><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60.emf"/><Relationship Id="rId4" Type="http://schemas.openxmlformats.org/officeDocument/2006/relationships/image" Target="../media/image61.emf"/><Relationship Id="rId5" Type="http://schemas.openxmlformats.org/officeDocument/2006/relationships/image" Target="../media/image62.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4" Type="http://schemas.openxmlformats.org/officeDocument/2006/relationships/image" Target="../media/image65.emf"/><Relationship Id="rId5" Type="http://schemas.openxmlformats.org/officeDocument/2006/relationships/image" Target="../media/image66.emf"/><Relationship Id="rId6" Type="http://schemas.openxmlformats.org/officeDocument/2006/relationships/oleObject" Target="../embeddings/oleObject3.bin"/><Relationship Id="rId7" Type="http://schemas.openxmlformats.org/officeDocument/2006/relationships/image" Target="../media/image63.emf"/><Relationship Id="rId8" Type="http://schemas.openxmlformats.org/officeDocument/2006/relationships/oleObject" Target="../embeddings/oleObject4.bin"/><Relationship Id="rId9" Type="http://schemas.openxmlformats.org/officeDocument/2006/relationships/image" Target="../media/image64.emf"/><Relationship Id="rId10" Type="http://schemas.openxmlformats.org/officeDocument/2006/relationships/image" Target="../media/image67.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8.emf"/><Relationship Id="rId4" Type="http://schemas.openxmlformats.org/officeDocument/2006/relationships/image" Target="../media/image69.emf"/><Relationship Id="rId5" Type="http://schemas.openxmlformats.org/officeDocument/2006/relationships/image" Target="../media/image70.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image" Target="../media/image71.emf"/><Relationship Id="rId4" Type="http://schemas.openxmlformats.org/officeDocument/2006/relationships/image" Target="../media/image72.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3" Type="http://schemas.openxmlformats.org/officeDocument/2006/relationships/image" Target="../media/image73.emf"/><Relationship Id="rId4" Type="http://schemas.openxmlformats.org/officeDocument/2006/relationships/image" Target="../media/image74.emf"/><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5.emf"/></Relationships>
</file>

<file path=ppt/slides/_rels/slide19.xml.rels><?xml version="1.0" encoding="UTF-8" standalone="yes"?>
<Relationships xmlns="http://schemas.openxmlformats.org/package/2006/relationships"><Relationship Id="rId3" Type="http://schemas.openxmlformats.org/officeDocument/2006/relationships/image" Target="../media/image76.emf"/><Relationship Id="rId4" Type="http://schemas.openxmlformats.org/officeDocument/2006/relationships/image" Target="../media/image53.emf"/><Relationship Id="rId5" Type="http://schemas.openxmlformats.org/officeDocument/2006/relationships/image" Target="../media/image77.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8.emf"/><Relationship Id="rId4" Type="http://schemas.openxmlformats.org/officeDocument/2006/relationships/image" Target="../media/image79.emf"/><Relationship Id="rId5" Type="http://schemas.openxmlformats.org/officeDocument/2006/relationships/image" Target="../media/image72.emf"/><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3" Type="http://schemas.openxmlformats.org/officeDocument/2006/relationships/image" Target="../media/image80.emf"/><Relationship Id="rId4" Type="http://schemas.openxmlformats.org/officeDocument/2006/relationships/image" Target="../media/image81.emf"/><Relationship Id="rId5" Type="http://schemas.openxmlformats.org/officeDocument/2006/relationships/image" Target="../media/image82.emf"/><Relationship Id="rId6" Type="http://schemas.openxmlformats.org/officeDocument/2006/relationships/image" Target="../media/image61.em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3" Type="http://schemas.openxmlformats.org/officeDocument/2006/relationships/image" Target="../media/image83.emf"/><Relationship Id="rId4" Type="http://schemas.openxmlformats.org/officeDocument/2006/relationships/image" Target="../media/image84.emf"/><Relationship Id="rId5" Type="http://schemas.openxmlformats.org/officeDocument/2006/relationships/image" Target="../media/image85.emf"/><Relationship Id="rId6" Type="http://schemas.openxmlformats.org/officeDocument/2006/relationships/image" Target="../media/image86.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7.emf"/><Relationship Id="rId4" Type="http://schemas.openxmlformats.org/officeDocument/2006/relationships/image" Target="../media/image88.emf"/><Relationship Id="rId5" Type="http://schemas.openxmlformats.org/officeDocument/2006/relationships/image" Target="../media/image89.emf"/><Relationship Id="rId6" Type="http://schemas.openxmlformats.org/officeDocument/2006/relationships/image" Target="../media/image90.emf"/><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1" Type="http://schemas.openxmlformats.org/officeDocument/2006/relationships/oleObject" Target="../embeddings/oleObject2.bin"/><Relationship Id="rId12" Type="http://schemas.openxmlformats.org/officeDocument/2006/relationships/image" Target="../media/image11.emf"/><Relationship Id="rId13" Type="http://schemas.openxmlformats.org/officeDocument/2006/relationships/image" Target="../media/image12.emf"/><Relationship Id="rId14" Type="http://schemas.openxmlformats.org/officeDocument/2006/relationships/image" Target="../media/image13.emf"/><Relationship Id="rId1" Type="http://schemas.openxmlformats.org/officeDocument/2006/relationships/vmlDrawing" Target="../drawings/vmlDrawing1.vml"/><Relationship Id="rId2" Type="http://schemas.openxmlformats.org/officeDocument/2006/relationships/slideLayout" Target="../slideLayouts/slideLayout2.xml"/><Relationship Id="rId3" Type="http://schemas.openxmlformats.org/officeDocument/2006/relationships/notesSlide" Target="../notesSlides/notesSlide1.xm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emf"/><Relationship Id="rId7" Type="http://schemas.openxmlformats.org/officeDocument/2006/relationships/image" Target="../media/image9.emf"/><Relationship Id="rId8" Type="http://schemas.openxmlformats.org/officeDocument/2006/relationships/image" Target="../media/image10.png"/><Relationship Id="rId9" Type="http://schemas.openxmlformats.org/officeDocument/2006/relationships/oleObject" Target="../embeddings/oleObject1.bin"/><Relationship Id="rId10"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emf"/><Relationship Id="rId5"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emf"/><Relationship Id="rId5" Type="http://schemas.openxmlformats.org/officeDocument/2006/relationships/image" Target="../media/image22.emf"/><Relationship Id="rId6" Type="http://schemas.openxmlformats.org/officeDocument/2006/relationships/image" Target="../media/image23.emf"/><Relationship Id="rId7" Type="http://schemas.openxmlformats.org/officeDocument/2006/relationships/image" Target="../media/image24.emf"/><Relationship Id="rId8" Type="http://schemas.openxmlformats.org/officeDocument/2006/relationships/image" Target="../media/image25.emf"/><Relationship Id="rId9" Type="http://schemas.openxmlformats.org/officeDocument/2006/relationships/image" Target="../media/image26.emf"/><Relationship Id="rId10" Type="http://schemas.openxmlformats.org/officeDocument/2006/relationships/image" Target="../media/image27.emf"/><Relationship Id="rId11"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1" Type="http://schemas.openxmlformats.org/officeDocument/2006/relationships/image" Target="../media/image37.emf"/><Relationship Id="rId12" Type="http://schemas.openxmlformats.org/officeDocument/2006/relationships/image" Target="../media/image38.emf"/><Relationship Id="rId13" Type="http://schemas.openxmlformats.org/officeDocument/2006/relationships/image" Target="../media/image39.emf"/><Relationship Id="rId14" Type="http://schemas.openxmlformats.org/officeDocument/2006/relationships/image" Target="../media/image40.emf"/><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9.emf"/><Relationship Id="rId4" Type="http://schemas.openxmlformats.org/officeDocument/2006/relationships/image" Target="../media/image30.jpg"/><Relationship Id="rId5" Type="http://schemas.openxmlformats.org/officeDocument/2006/relationships/image" Target="../media/image31.jpeg"/><Relationship Id="rId6" Type="http://schemas.openxmlformats.org/officeDocument/2006/relationships/image" Target="../media/image32.jpg"/><Relationship Id="rId7" Type="http://schemas.openxmlformats.org/officeDocument/2006/relationships/image" Target="../media/image33.png"/><Relationship Id="rId8" Type="http://schemas.openxmlformats.org/officeDocument/2006/relationships/image" Target="../media/image34.emf"/><Relationship Id="rId9" Type="http://schemas.openxmlformats.org/officeDocument/2006/relationships/image" Target="../media/image35.png"/><Relationship Id="rId10" Type="http://schemas.openxmlformats.org/officeDocument/2006/relationships/image" Target="../media/image36.emf"/></Relationships>
</file>

<file path=ppt/slides/_rels/slide8.xml.rels><?xml version="1.0" encoding="UTF-8" standalone="yes"?>
<Relationships xmlns="http://schemas.openxmlformats.org/package/2006/relationships"><Relationship Id="rId3" Type="http://schemas.openxmlformats.org/officeDocument/2006/relationships/image" Target="../media/image41.png"/><Relationship Id="rId4" Type="http://schemas.openxmlformats.org/officeDocument/2006/relationships/image" Target="../media/image42.png"/><Relationship Id="rId5" Type="http://schemas.openxmlformats.org/officeDocument/2006/relationships/image" Target="../media/image43.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44.emf"/><Relationship Id="rId4" Type="http://schemas.openxmlformats.org/officeDocument/2006/relationships/image" Target="../media/image45.emf"/><Relationship Id="rId5" Type="http://schemas.openxmlformats.org/officeDocument/2006/relationships/image" Target="../media/image46.emf"/><Relationship Id="rId6" Type="http://schemas.openxmlformats.org/officeDocument/2006/relationships/image" Target="../media/image47.emf"/><Relationship Id="rId7" Type="http://schemas.openxmlformats.org/officeDocument/2006/relationships/image" Target="../media/image48.emf"/><Relationship Id="rId8" Type="http://schemas.openxmlformats.org/officeDocument/2006/relationships/image" Target="../media/image49.emf"/><Relationship Id="rId9" Type="http://schemas.openxmlformats.org/officeDocument/2006/relationships/image" Target="../media/image50.emf"/><Relationship Id="rId10" Type="http://schemas.openxmlformats.org/officeDocument/2006/relationships/image" Target="../media/image51.emf"/><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5950" y="1941513"/>
            <a:ext cx="8229600" cy="1143000"/>
          </a:xfrm>
        </p:spPr>
        <p:txBody>
          <a:bodyPr>
            <a:normAutofit fontScale="90000"/>
          </a:bodyPr>
          <a:lstStyle/>
          <a:p>
            <a:r>
              <a:rPr lang="en-US" altLang="zh-CN" dirty="0"/>
              <a:t>Evidence for the </a:t>
            </a:r>
            <a:r>
              <a:rPr lang="en-US" altLang="zh-CN" dirty="0" smtClean="0"/>
              <a:t>Chiral </a:t>
            </a:r>
            <a:r>
              <a:rPr lang="en-US" altLang="zh-CN" dirty="0"/>
              <a:t>A</a:t>
            </a:r>
            <a:r>
              <a:rPr lang="en-US" altLang="zh-CN" dirty="0" smtClean="0"/>
              <a:t>nomaly </a:t>
            </a:r>
            <a:r>
              <a:rPr lang="en-US" altLang="zh-CN" dirty="0"/>
              <a:t>in the Dirac </a:t>
            </a:r>
            <a:r>
              <a:rPr lang="en-US" altLang="zh-CN" dirty="0" smtClean="0"/>
              <a:t>Semimetal </a:t>
            </a:r>
            <a:r>
              <a:rPr lang="en-US" altLang="zh-CN" dirty="0"/>
              <a:t>Na</a:t>
            </a:r>
            <a:r>
              <a:rPr lang="en-US" altLang="zh-CN" baseline="-25000" dirty="0"/>
              <a:t>3</a:t>
            </a:r>
            <a:r>
              <a:rPr lang="en-US" altLang="zh-CN" dirty="0"/>
              <a:t>Bi </a:t>
            </a:r>
            <a:r>
              <a:rPr lang="en-US" altLang="zh-CN" dirty="0" smtClean="0"/>
              <a:t/>
            </a:r>
            <a:br>
              <a:rPr lang="en-US" altLang="zh-CN" dirty="0" smtClean="0"/>
            </a:br>
            <a:endParaRPr kumimoji="1" lang="zh-CN" altLang="en-US" dirty="0"/>
          </a:p>
        </p:txBody>
      </p:sp>
      <p:sp>
        <p:nvSpPr>
          <p:cNvPr id="3" name="内容占位符 2"/>
          <p:cNvSpPr>
            <a:spLocks noGrp="1"/>
          </p:cNvSpPr>
          <p:nvPr>
            <p:ph idx="1"/>
          </p:nvPr>
        </p:nvSpPr>
        <p:spPr>
          <a:xfrm>
            <a:off x="2419232" y="3516312"/>
            <a:ext cx="4539261" cy="1685028"/>
          </a:xfrm>
        </p:spPr>
        <p:txBody>
          <a:bodyPr>
            <a:noAutofit/>
          </a:bodyPr>
          <a:lstStyle/>
          <a:p>
            <a:pPr marL="0" indent="0" algn="ctr">
              <a:buNone/>
            </a:pPr>
            <a:r>
              <a:rPr lang="en-US" altLang="zh-CN" sz="2400" dirty="0">
                <a:solidFill>
                  <a:srgbClr val="0070C0"/>
                </a:solidFill>
                <a:latin typeface="Arial" charset="0"/>
                <a:cs typeface="Arial" charset="0"/>
              </a:rPr>
              <a:t>Jun Xiong, </a:t>
            </a:r>
            <a:r>
              <a:rPr lang="en-US" altLang="zh-CN" sz="2400" dirty="0" err="1">
                <a:solidFill>
                  <a:srgbClr val="0070C0"/>
                </a:solidFill>
                <a:latin typeface="Arial" charset="0"/>
                <a:cs typeface="Arial" charset="0"/>
              </a:rPr>
              <a:t>Satya</a:t>
            </a:r>
            <a:r>
              <a:rPr lang="en-US" altLang="zh-CN" sz="2400" dirty="0">
                <a:solidFill>
                  <a:srgbClr val="0070C0"/>
                </a:solidFill>
                <a:latin typeface="Arial" charset="0"/>
                <a:cs typeface="Arial" charset="0"/>
              </a:rPr>
              <a:t> </a:t>
            </a:r>
            <a:r>
              <a:rPr lang="en-US" altLang="zh-CN" sz="2400" dirty="0" err="1">
                <a:solidFill>
                  <a:srgbClr val="0070C0"/>
                </a:solidFill>
                <a:latin typeface="Arial" charset="0"/>
                <a:cs typeface="Arial" charset="0"/>
              </a:rPr>
              <a:t>Kushwaha</a:t>
            </a:r>
            <a:r>
              <a:rPr lang="en-US" altLang="zh-CN" sz="2400" dirty="0">
                <a:solidFill>
                  <a:srgbClr val="0070C0"/>
                </a:solidFill>
                <a:latin typeface="Arial" charset="0"/>
                <a:cs typeface="Arial" charset="0"/>
              </a:rPr>
              <a:t>, </a:t>
            </a:r>
            <a:r>
              <a:rPr lang="en-US" altLang="zh-CN" sz="2400" dirty="0" err="1">
                <a:solidFill>
                  <a:srgbClr val="0070C0"/>
                </a:solidFill>
                <a:latin typeface="Arial" charset="0"/>
                <a:cs typeface="Arial" charset="0"/>
              </a:rPr>
              <a:t>Tian</a:t>
            </a:r>
            <a:r>
              <a:rPr lang="en-US" altLang="zh-CN" sz="2400" dirty="0">
                <a:solidFill>
                  <a:srgbClr val="0070C0"/>
                </a:solidFill>
                <a:latin typeface="Arial" charset="0"/>
                <a:cs typeface="Arial" charset="0"/>
              </a:rPr>
              <a:t> Liang, Jason </a:t>
            </a:r>
            <a:r>
              <a:rPr lang="en-US" altLang="zh-CN" sz="2400" dirty="0" err="1">
                <a:solidFill>
                  <a:srgbClr val="0070C0"/>
                </a:solidFill>
                <a:latin typeface="Arial" charset="0"/>
                <a:cs typeface="Arial" charset="0"/>
              </a:rPr>
              <a:t>Krizan</a:t>
            </a:r>
            <a:r>
              <a:rPr lang="en-US" altLang="zh-CN" sz="2400" dirty="0">
                <a:solidFill>
                  <a:srgbClr val="0070C0"/>
                </a:solidFill>
                <a:latin typeface="Arial" charset="0"/>
                <a:cs typeface="Arial" charset="0"/>
              </a:rPr>
              <a:t>, Max </a:t>
            </a:r>
            <a:r>
              <a:rPr lang="en-US" altLang="zh-CN" sz="2400" dirty="0" err="1">
                <a:solidFill>
                  <a:srgbClr val="0070C0"/>
                </a:solidFill>
                <a:latin typeface="Arial" charset="0"/>
                <a:cs typeface="Arial" charset="0"/>
              </a:rPr>
              <a:t>Hirschberger</a:t>
            </a:r>
            <a:r>
              <a:rPr lang="en-US" altLang="zh-CN" sz="2400" dirty="0">
                <a:solidFill>
                  <a:srgbClr val="0070C0"/>
                </a:solidFill>
                <a:latin typeface="Arial" charset="0"/>
                <a:cs typeface="Arial" charset="0"/>
              </a:rPr>
              <a:t>, </a:t>
            </a:r>
            <a:r>
              <a:rPr lang="en-US" altLang="zh-CN" sz="2400" dirty="0" err="1">
                <a:solidFill>
                  <a:srgbClr val="0070C0"/>
                </a:solidFill>
                <a:latin typeface="Arial" charset="0"/>
                <a:cs typeface="Arial" charset="0"/>
              </a:rPr>
              <a:t>Wudi</a:t>
            </a:r>
            <a:r>
              <a:rPr lang="en-US" altLang="zh-CN" sz="2400" dirty="0">
                <a:solidFill>
                  <a:srgbClr val="0070C0"/>
                </a:solidFill>
                <a:latin typeface="Arial" charset="0"/>
                <a:cs typeface="Arial" charset="0"/>
              </a:rPr>
              <a:t> Wang, R. Cava, N.P. </a:t>
            </a:r>
            <a:r>
              <a:rPr lang="en-US" altLang="zh-CN" sz="2400" dirty="0" err="1">
                <a:solidFill>
                  <a:srgbClr val="0070C0"/>
                </a:solidFill>
                <a:latin typeface="Arial" charset="0"/>
                <a:cs typeface="Arial" charset="0"/>
              </a:rPr>
              <a:t>Ong</a:t>
            </a:r>
            <a:endParaRPr lang="en-US" altLang="zh-CN" sz="2400" dirty="0">
              <a:solidFill>
                <a:srgbClr val="0070C0"/>
              </a:solidFill>
              <a:latin typeface="Arial" charset="0"/>
              <a:cs typeface="Arial" charset="0"/>
            </a:endParaRPr>
          </a:p>
          <a:p>
            <a:pPr marL="0" indent="0" algn="ctr">
              <a:buNone/>
            </a:pPr>
            <a:r>
              <a:rPr lang="en-US" altLang="zh-CN" sz="2400" dirty="0">
                <a:solidFill>
                  <a:srgbClr val="002060"/>
                </a:solidFill>
                <a:latin typeface="Arial" charset="0"/>
                <a:cs typeface="Arial" charset="0"/>
              </a:rPr>
              <a:t>Princeton University</a:t>
            </a:r>
          </a:p>
          <a:p>
            <a:endParaRPr kumimoji="1" lang="zh-CN" altLang="en-US" sz="2400" dirty="0"/>
          </a:p>
        </p:txBody>
      </p:sp>
      <p:pic>
        <p:nvPicPr>
          <p:cNvPr id="4" name="Picture 12" descr="pu_lg_sm"/>
          <p:cNvPicPr>
            <a:picLocks noChangeAspect="1" noChangeArrowheads="1"/>
          </p:cNvPicPr>
          <p:nvPr/>
        </p:nvPicPr>
        <p:blipFill>
          <a:blip r:embed="rId2" cstate="print"/>
          <a:srcRect/>
          <a:stretch>
            <a:fillRect/>
          </a:stretch>
        </p:blipFill>
        <p:spPr bwMode="auto">
          <a:xfrm>
            <a:off x="15488" y="15489"/>
            <a:ext cx="1322164" cy="1434837"/>
          </a:xfrm>
          <a:prstGeom prst="rect">
            <a:avLst/>
          </a:prstGeom>
          <a:noFill/>
          <a:ln w="9525">
            <a:noFill/>
            <a:miter lim="800000"/>
            <a:headEnd/>
            <a:tailEnd/>
          </a:ln>
        </p:spPr>
      </p:pic>
      <p:pic>
        <p:nvPicPr>
          <p:cNvPr id="5" name="Picture 2" descr="https://encrypted-tbn1.gstatic.com/images?q=tbn:ANd9GcTD7N7glYkt4NvfGdBZXz6hhYZA51GrkxENieQWWTYGW3xRPeW_"/>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0" y="6172200"/>
            <a:ext cx="685800" cy="6858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35"/>
          <p:cNvSpPr txBox="1"/>
          <p:nvPr/>
        </p:nvSpPr>
        <p:spPr>
          <a:xfrm>
            <a:off x="2349932" y="6325553"/>
            <a:ext cx="4881144" cy="369332"/>
          </a:xfrm>
          <a:prstGeom prst="rect">
            <a:avLst/>
          </a:prstGeom>
          <a:noFill/>
        </p:spPr>
        <p:txBody>
          <a:bodyPr wrap="none" rtlCol="0">
            <a:spAutoFit/>
          </a:bodyPr>
          <a:lstStyle/>
          <a:p>
            <a:r>
              <a:rPr lang="en-US" dirty="0" smtClean="0"/>
              <a:t>Supported by MURI, ARO, Moore Foundation, NSF</a:t>
            </a:r>
            <a:endParaRPr lang="en-US" dirty="0"/>
          </a:p>
        </p:txBody>
      </p:sp>
      <p:pic>
        <p:nvPicPr>
          <p:cNvPr id="7" name="Picture 39"/>
          <p:cNvPicPr>
            <a:picLocks noChangeAspect="1"/>
          </p:cNvPicPr>
          <p:nvPr/>
        </p:nvPicPr>
        <p:blipFill>
          <a:blip r:embed="rId4"/>
          <a:stretch>
            <a:fillRect/>
          </a:stretch>
        </p:blipFill>
        <p:spPr>
          <a:xfrm>
            <a:off x="715684" y="6167368"/>
            <a:ext cx="709568" cy="680802"/>
          </a:xfrm>
          <a:prstGeom prst="rect">
            <a:avLst/>
          </a:prstGeom>
        </p:spPr>
      </p:pic>
      <p:pic>
        <p:nvPicPr>
          <p:cNvPr id="8" name="Picture 2" descr="Gordon and Betty Moore Foundation"/>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1425252" y="6344359"/>
            <a:ext cx="883143" cy="341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736980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752354" y="1701826"/>
            <a:ext cx="3363212" cy="913190"/>
          </a:xfrm>
          <a:prstGeom prst="rect">
            <a:avLst/>
          </a:prstGeom>
        </p:spPr>
      </p:pic>
      <p:sp>
        <p:nvSpPr>
          <p:cNvPr id="9" name="文本框 8"/>
          <p:cNvSpPr txBox="1"/>
          <p:nvPr/>
        </p:nvSpPr>
        <p:spPr>
          <a:xfrm>
            <a:off x="338737" y="1473606"/>
            <a:ext cx="5776829" cy="646331"/>
          </a:xfrm>
          <a:prstGeom prst="rect">
            <a:avLst/>
          </a:prstGeom>
          <a:noFill/>
        </p:spPr>
        <p:txBody>
          <a:bodyPr wrap="none" rtlCol="0">
            <a:spAutoFit/>
          </a:bodyPr>
          <a:lstStyle/>
          <a:p>
            <a:r>
              <a:rPr lang="en-US" altLang="zh-CN" dirty="0"/>
              <a:t>In weak </a:t>
            </a:r>
            <a:r>
              <a:rPr lang="en-US" altLang="zh-CN" i="1" dirty="0" smtClean="0"/>
              <a:t>B</a:t>
            </a:r>
            <a:r>
              <a:rPr lang="en-US" altLang="zh-CN" dirty="0" smtClean="0"/>
              <a:t>, with </a:t>
            </a:r>
            <a:r>
              <a:rPr lang="en-US" altLang="zh-CN" b="1" dirty="0" smtClean="0"/>
              <a:t>B</a:t>
            </a:r>
            <a:r>
              <a:rPr lang="en-US" altLang="zh-CN" dirty="0" smtClean="0"/>
              <a:t>||</a:t>
            </a:r>
            <a:r>
              <a:rPr lang="en-US" altLang="zh-CN" b="1" dirty="0" smtClean="0"/>
              <a:t>E</a:t>
            </a:r>
            <a:r>
              <a:rPr lang="en-US" altLang="zh-CN" dirty="0" smtClean="0"/>
              <a:t>, </a:t>
            </a:r>
            <a:r>
              <a:rPr lang="en-US" altLang="zh-CN" dirty="0" smtClean="0"/>
              <a:t>using the </a:t>
            </a:r>
            <a:r>
              <a:rPr kumimoji="1" lang="en-US" altLang="zh-CN" dirty="0" smtClean="0"/>
              <a:t>Boltzmann kinetic equation: </a:t>
            </a:r>
            <a:endParaRPr kumimoji="1" lang="en-US" altLang="zh-CN" dirty="0" smtClean="0"/>
          </a:p>
          <a:p>
            <a:endParaRPr kumimoji="1" lang="zh-CN" altLang="en-US" dirty="0"/>
          </a:p>
        </p:txBody>
      </p:sp>
      <p:sp>
        <p:nvSpPr>
          <p:cNvPr id="11" name="文本框 10"/>
          <p:cNvSpPr txBox="1"/>
          <p:nvPr/>
        </p:nvSpPr>
        <p:spPr>
          <a:xfrm>
            <a:off x="338737" y="2478804"/>
            <a:ext cx="7734027" cy="646331"/>
          </a:xfrm>
          <a:prstGeom prst="rect">
            <a:avLst/>
          </a:prstGeom>
          <a:noFill/>
        </p:spPr>
        <p:txBody>
          <a:bodyPr wrap="square" rtlCol="0">
            <a:spAutoFit/>
          </a:bodyPr>
          <a:lstStyle/>
          <a:p>
            <a:r>
              <a:rPr kumimoji="1" lang="en-US" altLang="zh-CN" dirty="0"/>
              <a:t>a</a:t>
            </a:r>
            <a:r>
              <a:rPr kumimoji="1" lang="en-US" altLang="zh-CN" dirty="0" smtClean="0"/>
              <a:t>nd the relaxation time approximation, Son and </a:t>
            </a:r>
            <a:r>
              <a:rPr kumimoji="1" lang="en-US" altLang="zh-CN" dirty="0" err="1" smtClean="0"/>
              <a:t>Spivak</a:t>
            </a:r>
            <a:r>
              <a:rPr kumimoji="1" lang="en-US" altLang="zh-CN" dirty="0" smtClean="0"/>
              <a:t> (PRB, 2013) found a </a:t>
            </a:r>
            <a:r>
              <a:rPr kumimoji="1" lang="en-US" altLang="zh-CN" dirty="0"/>
              <a:t>negative </a:t>
            </a:r>
            <a:r>
              <a:rPr kumimoji="1" lang="en-US" altLang="zh-CN" dirty="0" smtClean="0"/>
              <a:t>longitudinal </a:t>
            </a:r>
            <a:r>
              <a:rPr kumimoji="1" lang="en-US" altLang="zh-CN" dirty="0" err="1" smtClean="0"/>
              <a:t>magnetoresistance</a:t>
            </a:r>
            <a:r>
              <a:rPr kumimoji="1" lang="en-US" altLang="zh-CN" dirty="0" smtClean="0"/>
              <a:t> (LMR</a:t>
            </a:r>
            <a:r>
              <a:rPr kumimoji="1" lang="en-US" altLang="zh-CN" dirty="0" smtClean="0"/>
              <a:t>) as below</a:t>
            </a:r>
            <a:r>
              <a:rPr kumimoji="1" lang="en-US" altLang="zh-CN" dirty="0" smtClean="0"/>
              <a:t>:</a:t>
            </a:r>
            <a:endParaRPr kumimoji="1" lang="zh-CN" altLang="en-US" dirty="0"/>
          </a:p>
        </p:txBody>
      </p:sp>
      <p:pic>
        <p:nvPicPr>
          <p:cNvPr id="12" name="图片 11"/>
          <p:cNvPicPr>
            <a:picLocks noChangeAspect="1"/>
          </p:cNvPicPr>
          <p:nvPr/>
        </p:nvPicPr>
        <p:blipFill>
          <a:blip r:embed="rId4"/>
          <a:stretch>
            <a:fillRect/>
          </a:stretch>
        </p:blipFill>
        <p:spPr>
          <a:xfrm>
            <a:off x="2861240" y="3389150"/>
            <a:ext cx="3050846" cy="861415"/>
          </a:xfrm>
          <a:prstGeom prst="rect">
            <a:avLst/>
          </a:prstGeom>
        </p:spPr>
      </p:pic>
      <p:sp>
        <p:nvSpPr>
          <p:cNvPr id="13" name="TextBox 62"/>
          <p:cNvSpPr txBox="1"/>
          <p:nvPr/>
        </p:nvSpPr>
        <p:spPr>
          <a:xfrm>
            <a:off x="6700893" y="3542679"/>
            <a:ext cx="2302297" cy="707886"/>
          </a:xfrm>
          <a:prstGeom prst="rect">
            <a:avLst/>
          </a:prstGeom>
          <a:noFill/>
        </p:spPr>
        <p:txBody>
          <a:bodyPr wrap="none" rtlCol="0">
            <a:spAutoFit/>
          </a:bodyPr>
          <a:lstStyle/>
          <a:p>
            <a:r>
              <a:rPr lang="el-GR" sz="2000" dirty="0" smtClean="0">
                <a:sym typeface="Symbol"/>
              </a:rPr>
              <a:t></a:t>
            </a:r>
            <a:r>
              <a:rPr lang="en-US" sz="2400" baseline="-25000" dirty="0">
                <a:sym typeface="Symbol"/>
              </a:rPr>
              <a:t>a</a:t>
            </a:r>
            <a:r>
              <a:rPr lang="en-US" sz="2000" dirty="0" smtClean="0">
                <a:sym typeface="Symbol"/>
              </a:rPr>
              <a:t> is relaxation time </a:t>
            </a:r>
          </a:p>
          <a:p>
            <a:r>
              <a:rPr lang="en-US" sz="2000" dirty="0" smtClean="0">
                <a:sym typeface="Symbol"/>
              </a:rPr>
              <a:t>for pumped</a:t>
            </a:r>
            <a:r>
              <a:rPr lang="en-US" sz="2000" dirty="0">
                <a:sym typeface="Symbol"/>
              </a:rPr>
              <a:t> </a:t>
            </a:r>
            <a:r>
              <a:rPr lang="en-US" sz="2000" dirty="0" smtClean="0">
                <a:sym typeface="Symbol"/>
              </a:rPr>
              <a:t>current</a:t>
            </a:r>
            <a:endParaRPr lang="en-US" sz="2000" dirty="0"/>
          </a:p>
        </p:txBody>
      </p:sp>
      <p:sp>
        <p:nvSpPr>
          <p:cNvPr id="14" name="文本框 13"/>
          <p:cNvSpPr txBox="1"/>
          <p:nvPr/>
        </p:nvSpPr>
        <p:spPr>
          <a:xfrm>
            <a:off x="321402" y="4414579"/>
            <a:ext cx="8664453" cy="677108"/>
          </a:xfrm>
          <a:prstGeom prst="rect">
            <a:avLst/>
          </a:prstGeom>
          <a:noFill/>
        </p:spPr>
        <p:txBody>
          <a:bodyPr wrap="square" rtlCol="0">
            <a:spAutoFit/>
          </a:bodyPr>
          <a:lstStyle/>
          <a:p>
            <a:r>
              <a:rPr lang="en-US" altLang="zh-CN" dirty="0" smtClean="0"/>
              <a:t>A long </a:t>
            </a:r>
            <a:r>
              <a:rPr lang="el-GR" altLang="zh-CN" dirty="0">
                <a:sym typeface="Symbol"/>
              </a:rPr>
              <a:t></a:t>
            </a:r>
            <a:r>
              <a:rPr lang="en-US" altLang="zh-CN" sz="2000" baseline="-25000" dirty="0">
                <a:sym typeface="Symbol"/>
              </a:rPr>
              <a:t>a</a:t>
            </a:r>
            <a:r>
              <a:rPr lang="en-US" altLang="zh-CN" dirty="0" smtClean="0"/>
              <a:t> is </a:t>
            </a:r>
            <a:r>
              <a:rPr lang="en-US" altLang="zh-CN" dirty="0" smtClean="0"/>
              <a:t>essential </a:t>
            </a:r>
            <a:r>
              <a:rPr lang="en-US" altLang="zh-CN" dirty="0" smtClean="0"/>
              <a:t>for the observation of the negative LMR. </a:t>
            </a:r>
            <a:r>
              <a:rPr lang="el-GR" altLang="zh-CN" dirty="0">
                <a:sym typeface="Symbol"/>
              </a:rPr>
              <a:t></a:t>
            </a:r>
            <a:r>
              <a:rPr lang="en-US" altLang="zh-CN" sz="2000" baseline="-25000" dirty="0" smtClean="0">
                <a:sym typeface="Symbol"/>
              </a:rPr>
              <a:t>a</a:t>
            </a:r>
            <a:r>
              <a:rPr lang="en-US" altLang="zh-CN" sz="2000" dirty="0" smtClean="0">
                <a:sym typeface="Symbol"/>
              </a:rPr>
              <a:t> </a:t>
            </a:r>
            <a:r>
              <a:rPr lang="en-US" altLang="zh-CN" dirty="0" smtClean="0">
                <a:sym typeface="Symbol"/>
              </a:rPr>
              <a:t>increases with the decrease of </a:t>
            </a:r>
            <a:r>
              <a:rPr lang="en-US" altLang="zh-CN" i="1" dirty="0" smtClean="0">
                <a:sym typeface="Symbol"/>
              </a:rPr>
              <a:t>E</a:t>
            </a:r>
            <a:r>
              <a:rPr lang="en-US" altLang="zh-CN" i="1" baseline="-25000" dirty="0" smtClean="0">
                <a:sym typeface="Symbol"/>
              </a:rPr>
              <a:t>F</a:t>
            </a:r>
            <a:r>
              <a:rPr lang="en-US" altLang="zh-CN" dirty="0" smtClean="0">
                <a:sym typeface="Symbol"/>
              </a:rPr>
              <a:t>.</a:t>
            </a:r>
            <a:endParaRPr lang="zh-CN" altLang="en-US" i="1" baseline="-25000" dirty="0"/>
          </a:p>
        </p:txBody>
      </p:sp>
      <p:sp>
        <p:nvSpPr>
          <p:cNvPr id="72" name="TextBox 3"/>
          <p:cNvSpPr txBox="1"/>
          <p:nvPr/>
        </p:nvSpPr>
        <p:spPr>
          <a:xfrm>
            <a:off x="12838" y="0"/>
            <a:ext cx="9144000" cy="707886"/>
          </a:xfrm>
          <a:prstGeom prst="rect">
            <a:avLst/>
          </a:prstGeom>
          <a:solidFill>
            <a:schemeClr val="bg2"/>
          </a:solidFill>
        </p:spPr>
        <p:txBody>
          <a:bodyPr wrap="square" rtlCol="0">
            <a:spAutoFit/>
          </a:bodyPr>
          <a:lstStyle/>
          <a:p>
            <a:pPr algn="ctr"/>
            <a:r>
              <a:rPr kumimoji="1" lang="en-US" altLang="zh-CN" sz="4000" dirty="0" smtClean="0"/>
              <a:t>Chiral Anomaly in a Crystal</a:t>
            </a:r>
            <a:endParaRPr lang="en-US" sz="4000" b="1" dirty="0"/>
          </a:p>
        </p:txBody>
      </p:sp>
    </p:spTree>
    <p:extLst>
      <p:ext uri="{BB962C8B-B14F-4D97-AF65-F5344CB8AC3E}">
        <p14:creationId xmlns:p14="http://schemas.microsoft.com/office/powerpoint/2010/main" val="385402060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smtClean="0"/>
              <a:t>Na</a:t>
            </a:r>
            <a:r>
              <a:rPr kumimoji="1" lang="en-US" altLang="zh-CN" sz="4000" baseline="-25000" dirty="0" smtClean="0"/>
              <a:t>3</a:t>
            </a:r>
            <a:r>
              <a:rPr kumimoji="1" lang="en-US" altLang="zh-CN" sz="4000" dirty="0" smtClean="0"/>
              <a:t>Bi Crystals </a:t>
            </a:r>
            <a:r>
              <a:rPr kumimoji="1" lang="en-US" altLang="zh-CN" sz="4000" dirty="0"/>
              <a:t>with a </a:t>
            </a:r>
            <a:r>
              <a:rPr kumimoji="1" lang="en-US" altLang="zh-CN" sz="4000" dirty="0" smtClean="0"/>
              <a:t>High</a:t>
            </a:r>
            <a:r>
              <a:rPr kumimoji="1" lang="en-US" altLang="zh-CN" sz="4000" dirty="0" smtClean="0"/>
              <a:t> </a:t>
            </a:r>
            <a:r>
              <a:rPr kumimoji="1" lang="en-US" altLang="zh-CN" sz="4000" i="1" dirty="0" smtClean="0"/>
              <a:t>E</a:t>
            </a:r>
            <a:r>
              <a:rPr kumimoji="1" lang="en-US" altLang="zh-CN" sz="4000" i="1" baseline="-25000" dirty="0" smtClean="0"/>
              <a:t>F</a:t>
            </a:r>
            <a:endParaRPr kumimoji="1" lang="zh-CN" altLang="en-US" sz="4000" i="1" baseline="-25000" dirty="0"/>
          </a:p>
        </p:txBody>
      </p:sp>
      <p:pic>
        <p:nvPicPr>
          <p:cNvPr id="5" name="图片 4"/>
          <p:cNvPicPr>
            <a:picLocks noChangeAspect="1"/>
          </p:cNvPicPr>
          <p:nvPr/>
        </p:nvPicPr>
        <p:blipFill>
          <a:blip r:embed="rId3"/>
          <a:stretch>
            <a:fillRect/>
          </a:stretch>
        </p:blipFill>
        <p:spPr>
          <a:xfrm>
            <a:off x="501504" y="953093"/>
            <a:ext cx="3425962" cy="2767772"/>
          </a:xfrm>
          <a:prstGeom prst="rect">
            <a:avLst/>
          </a:prstGeom>
        </p:spPr>
      </p:pic>
      <p:sp>
        <p:nvSpPr>
          <p:cNvPr id="8" name="矩形 7"/>
          <p:cNvSpPr/>
          <p:nvPr/>
        </p:nvSpPr>
        <p:spPr>
          <a:xfrm>
            <a:off x="1048997" y="3681505"/>
            <a:ext cx="1883561" cy="646331"/>
          </a:xfrm>
          <a:prstGeom prst="rect">
            <a:avLst/>
          </a:prstGeom>
        </p:spPr>
        <p:txBody>
          <a:bodyPr wrap="none">
            <a:spAutoFit/>
          </a:bodyPr>
          <a:lstStyle/>
          <a:p>
            <a:r>
              <a:rPr lang="en-US" altLang="zh-CN" dirty="0"/>
              <a:t>rapidly </a:t>
            </a:r>
            <a:r>
              <a:rPr lang="en-US" altLang="zh-CN" dirty="0" smtClean="0"/>
              <a:t>oxidized </a:t>
            </a:r>
            <a:r>
              <a:rPr lang="en-US" altLang="zh-CN" dirty="0"/>
              <a:t>in </a:t>
            </a:r>
            <a:endParaRPr lang="en-US" altLang="zh-CN" dirty="0" smtClean="0"/>
          </a:p>
          <a:p>
            <a:r>
              <a:rPr lang="en-US" altLang="zh-CN" dirty="0" smtClean="0"/>
              <a:t>ambient </a:t>
            </a:r>
            <a:r>
              <a:rPr lang="en-US" altLang="zh-CN" dirty="0"/>
              <a:t>air (30 s)</a:t>
            </a:r>
            <a:endParaRPr lang="zh-CN" altLang="en-US" dirty="0"/>
          </a:p>
        </p:txBody>
      </p:sp>
      <p:pic>
        <p:nvPicPr>
          <p:cNvPr id="9" name="图片 8"/>
          <p:cNvPicPr>
            <a:picLocks noChangeAspect="1"/>
          </p:cNvPicPr>
          <p:nvPr/>
        </p:nvPicPr>
        <p:blipFill>
          <a:blip r:embed="rId4"/>
          <a:stretch>
            <a:fillRect/>
          </a:stretch>
        </p:blipFill>
        <p:spPr>
          <a:xfrm>
            <a:off x="4919970" y="1093987"/>
            <a:ext cx="3326540" cy="2474286"/>
          </a:xfrm>
          <a:prstGeom prst="rect">
            <a:avLst/>
          </a:prstGeom>
        </p:spPr>
      </p:pic>
      <p:pic>
        <p:nvPicPr>
          <p:cNvPr id="10" name="图片 9"/>
          <p:cNvPicPr>
            <a:picLocks noChangeAspect="1"/>
          </p:cNvPicPr>
          <p:nvPr/>
        </p:nvPicPr>
        <p:blipFill>
          <a:blip r:embed="rId5"/>
          <a:stretch>
            <a:fillRect/>
          </a:stretch>
        </p:blipFill>
        <p:spPr>
          <a:xfrm>
            <a:off x="2932558" y="3967017"/>
            <a:ext cx="3650682" cy="2749864"/>
          </a:xfrm>
          <a:prstGeom prst="rect">
            <a:avLst/>
          </a:prstGeom>
        </p:spPr>
      </p:pic>
      <p:sp>
        <p:nvSpPr>
          <p:cNvPr id="11" name="矩形 10"/>
          <p:cNvSpPr/>
          <p:nvPr/>
        </p:nvSpPr>
        <p:spPr>
          <a:xfrm>
            <a:off x="4057140" y="3496839"/>
            <a:ext cx="4483582" cy="369332"/>
          </a:xfrm>
          <a:prstGeom prst="rect">
            <a:avLst/>
          </a:prstGeom>
        </p:spPr>
        <p:txBody>
          <a:bodyPr wrap="none">
            <a:spAutoFit/>
          </a:bodyPr>
          <a:lstStyle/>
          <a:p>
            <a:r>
              <a:rPr lang="en-US" altLang="zh-CN" dirty="0" smtClean="0"/>
              <a:t>Container used to protect and measure Na</a:t>
            </a:r>
            <a:r>
              <a:rPr lang="en-US" altLang="zh-CN" baseline="-25000" dirty="0" smtClean="0"/>
              <a:t>3</a:t>
            </a:r>
            <a:r>
              <a:rPr lang="en-US" altLang="zh-CN" dirty="0" smtClean="0"/>
              <a:t>Bi</a:t>
            </a:r>
            <a:endParaRPr lang="zh-CN" altLang="en-US" dirty="0"/>
          </a:p>
        </p:txBody>
      </p:sp>
      <p:sp>
        <p:nvSpPr>
          <p:cNvPr id="12" name="矩形 11"/>
          <p:cNvSpPr/>
          <p:nvPr/>
        </p:nvSpPr>
        <p:spPr>
          <a:xfrm>
            <a:off x="3504145" y="4482392"/>
            <a:ext cx="1050051" cy="1008712"/>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757265" y="953093"/>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4809500" y="1105493"/>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6433302" y="1093987"/>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2817900" y="4327836"/>
            <a:ext cx="299875" cy="2817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7" name="Picture 16"/>
          <p:cNvPicPr>
            <a:picLocks noChangeAspect="1"/>
          </p:cNvPicPr>
          <p:nvPr/>
        </p:nvPicPr>
        <p:blipFill rotWithShape="1">
          <a:blip r:embed="rId6" cstate="email">
            <a:extLst>
              <a:ext uri="{28A0092B-C50C-407E-A947-70E740481C1C}">
                <a14:useLocalDpi xmlns:a14="http://schemas.microsoft.com/office/drawing/2010/main" val="0"/>
              </a:ext>
            </a:extLst>
          </a:blip>
          <a:srcRect l="6947" r="16262" b="19261"/>
          <a:stretch/>
        </p:blipFill>
        <p:spPr>
          <a:xfrm>
            <a:off x="8200340" y="747422"/>
            <a:ext cx="927242" cy="974917"/>
          </a:xfrm>
          <a:prstGeom prst="rect">
            <a:avLst/>
          </a:prstGeom>
        </p:spPr>
      </p:pic>
      <p:sp>
        <p:nvSpPr>
          <p:cNvPr id="18" name="TextBox 19"/>
          <p:cNvSpPr txBox="1"/>
          <p:nvPr/>
        </p:nvSpPr>
        <p:spPr>
          <a:xfrm>
            <a:off x="8308512" y="1785998"/>
            <a:ext cx="819070" cy="276999"/>
          </a:xfrm>
          <a:prstGeom prst="rect">
            <a:avLst/>
          </a:prstGeom>
          <a:noFill/>
        </p:spPr>
        <p:txBody>
          <a:bodyPr wrap="none" rtlCol="0">
            <a:spAutoFit/>
          </a:bodyPr>
          <a:lstStyle/>
          <a:p>
            <a:r>
              <a:rPr lang="en-US" sz="1200" dirty="0" smtClean="0"/>
              <a:t>Kushwaha</a:t>
            </a:r>
            <a:endParaRPr lang="en-US" sz="1200" dirty="0"/>
          </a:p>
        </p:txBody>
      </p:sp>
      <p:sp>
        <p:nvSpPr>
          <p:cNvPr id="19" name="矩形 18"/>
          <p:cNvSpPr/>
          <p:nvPr/>
        </p:nvSpPr>
        <p:spPr>
          <a:xfrm>
            <a:off x="5708986" y="4564854"/>
            <a:ext cx="256584" cy="30236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35541603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0" y="1900904"/>
            <a:ext cx="4735106" cy="3576517"/>
          </a:xfrm>
          <a:prstGeom prst="rect">
            <a:avLst/>
          </a:prstGeom>
        </p:spPr>
      </p:pic>
      <p:sp>
        <p:nvSpPr>
          <p:cNvPr id="3" name="TextBox 3"/>
          <p:cNvSpPr txBox="1"/>
          <p:nvPr/>
        </p:nvSpPr>
        <p:spPr>
          <a:xfrm>
            <a:off x="0" y="0"/>
            <a:ext cx="9144000" cy="1323439"/>
          </a:xfrm>
          <a:prstGeom prst="rect">
            <a:avLst/>
          </a:prstGeom>
          <a:solidFill>
            <a:schemeClr val="bg2"/>
          </a:solidFill>
        </p:spPr>
        <p:txBody>
          <a:bodyPr wrap="square" rtlCol="0">
            <a:spAutoFit/>
          </a:bodyPr>
          <a:lstStyle/>
          <a:p>
            <a:pPr algn="ctr"/>
            <a:r>
              <a:rPr kumimoji="1" lang="en-US" altLang="zh-CN" sz="4000" dirty="0" smtClean="0"/>
              <a:t>Linear </a:t>
            </a:r>
            <a:r>
              <a:rPr kumimoji="1" lang="en-US" altLang="zh-CN" sz="4000" dirty="0" err="1" smtClean="0"/>
              <a:t>Magnetoresistance</a:t>
            </a:r>
            <a:r>
              <a:rPr kumimoji="1" lang="en-US" altLang="zh-CN" sz="4000" dirty="0" smtClean="0"/>
              <a:t> in Na</a:t>
            </a:r>
            <a:r>
              <a:rPr kumimoji="1" lang="en-US" altLang="zh-CN" sz="4000" baseline="-25000" dirty="0" smtClean="0"/>
              <a:t>3</a:t>
            </a:r>
            <a:r>
              <a:rPr kumimoji="1" lang="en-US" altLang="zh-CN" sz="4000" dirty="0" smtClean="0"/>
              <a:t>Bi Crystals </a:t>
            </a:r>
            <a:r>
              <a:rPr kumimoji="1" lang="en-US" altLang="zh-CN" sz="4000" dirty="0"/>
              <a:t>with a </a:t>
            </a:r>
            <a:r>
              <a:rPr kumimoji="1" lang="en-US" altLang="zh-CN" sz="4000" dirty="0" smtClean="0"/>
              <a:t>High</a:t>
            </a:r>
            <a:r>
              <a:rPr kumimoji="1" lang="en-US" altLang="zh-CN" sz="4000" dirty="0" smtClean="0"/>
              <a:t> </a:t>
            </a:r>
            <a:r>
              <a:rPr kumimoji="1" lang="en-US" altLang="zh-CN" sz="4000" i="1" dirty="0" smtClean="0"/>
              <a:t>E</a:t>
            </a:r>
            <a:r>
              <a:rPr kumimoji="1" lang="en-US" altLang="zh-CN" sz="4000" i="1" baseline="-25000" dirty="0" smtClean="0"/>
              <a:t>F</a:t>
            </a:r>
            <a:endParaRPr kumimoji="1" lang="zh-CN" altLang="en-US" sz="4000" i="1" baseline="-25000" dirty="0"/>
          </a:p>
        </p:txBody>
      </p:sp>
      <p:sp>
        <p:nvSpPr>
          <p:cNvPr id="10" name="文本框 9"/>
          <p:cNvSpPr txBox="1"/>
          <p:nvPr/>
        </p:nvSpPr>
        <p:spPr>
          <a:xfrm>
            <a:off x="1372722" y="5772456"/>
            <a:ext cx="2351926" cy="369332"/>
          </a:xfrm>
          <a:prstGeom prst="rect">
            <a:avLst/>
          </a:prstGeom>
          <a:noFill/>
        </p:spPr>
        <p:txBody>
          <a:bodyPr wrap="none" rtlCol="0">
            <a:spAutoFit/>
          </a:bodyPr>
          <a:lstStyle/>
          <a:p>
            <a:r>
              <a:rPr kumimoji="1" lang="en-US" altLang="zh-CN" dirty="0" smtClean="0"/>
              <a:t>Linear MR in 8 samples</a:t>
            </a:r>
            <a:endParaRPr kumimoji="1" lang="zh-CN" altLang="en-US" dirty="0"/>
          </a:p>
        </p:txBody>
      </p:sp>
      <p:sp>
        <p:nvSpPr>
          <p:cNvPr id="11" name="矩形 10"/>
          <p:cNvSpPr/>
          <p:nvPr/>
        </p:nvSpPr>
        <p:spPr>
          <a:xfrm>
            <a:off x="25658" y="2347466"/>
            <a:ext cx="359217" cy="42331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2" name="图片 11" descr="Na3Bi_B6_MRAng.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21958" y="2163038"/>
            <a:ext cx="4727106" cy="3609417"/>
          </a:xfrm>
          <a:prstGeom prst="rect">
            <a:avLst/>
          </a:prstGeom>
        </p:spPr>
      </p:pic>
    </p:spTree>
    <p:extLst>
      <p:ext uri="{BB962C8B-B14F-4D97-AF65-F5344CB8AC3E}">
        <p14:creationId xmlns:p14="http://schemas.microsoft.com/office/powerpoint/2010/main" val="149850405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778034" y="1323439"/>
            <a:ext cx="3805224" cy="3299327"/>
          </a:xfrm>
          <a:prstGeom prst="rect">
            <a:avLst/>
          </a:prstGeom>
        </p:spPr>
      </p:pic>
      <p:pic>
        <p:nvPicPr>
          <p:cNvPr id="8" name="图片 7"/>
          <p:cNvPicPr>
            <a:picLocks noChangeAspect="1"/>
          </p:cNvPicPr>
          <p:nvPr/>
        </p:nvPicPr>
        <p:blipFill>
          <a:blip r:embed="rId4"/>
          <a:stretch>
            <a:fillRect/>
          </a:stretch>
        </p:blipFill>
        <p:spPr>
          <a:xfrm>
            <a:off x="4939235" y="1315013"/>
            <a:ext cx="3430732" cy="2915130"/>
          </a:xfrm>
          <a:prstGeom prst="rect">
            <a:avLst/>
          </a:prstGeom>
        </p:spPr>
      </p:pic>
      <p:sp>
        <p:nvSpPr>
          <p:cNvPr id="16" name="文本框 15"/>
          <p:cNvSpPr txBox="1"/>
          <p:nvPr/>
        </p:nvSpPr>
        <p:spPr>
          <a:xfrm>
            <a:off x="5319843" y="1880749"/>
            <a:ext cx="645727" cy="307777"/>
          </a:xfrm>
          <a:prstGeom prst="rect">
            <a:avLst/>
          </a:prstGeom>
          <a:noFill/>
        </p:spPr>
        <p:txBody>
          <a:bodyPr wrap="square" rtlCol="0">
            <a:spAutoFit/>
          </a:bodyPr>
          <a:lstStyle/>
          <a:p>
            <a:r>
              <a:rPr kumimoji="1" lang="en-US" altLang="zh-CN" sz="1400" b="1" dirty="0" smtClean="0"/>
              <a:t>E</a:t>
            </a:r>
            <a:r>
              <a:rPr kumimoji="1" lang="en-US" altLang="zh-CN" sz="1400" dirty="0" smtClean="0"/>
              <a:t> || </a:t>
            </a:r>
            <a:r>
              <a:rPr kumimoji="1" lang="en-US" altLang="zh-CN" sz="1400" b="1" dirty="0" smtClean="0"/>
              <a:t>B</a:t>
            </a:r>
            <a:endParaRPr kumimoji="1" lang="zh-CN" altLang="en-US" sz="1400" b="1" dirty="0"/>
          </a:p>
        </p:txBody>
      </p:sp>
      <p:sp>
        <p:nvSpPr>
          <p:cNvPr id="19" name="TextBox 3"/>
          <p:cNvSpPr txBox="1"/>
          <p:nvPr/>
        </p:nvSpPr>
        <p:spPr>
          <a:xfrm>
            <a:off x="0" y="0"/>
            <a:ext cx="9144000" cy="1323439"/>
          </a:xfrm>
          <a:prstGeom prst="rect">
            <a:avLst/>
          </a:prstGeom>
          <a:solidFill>
            <a:schemeClr val="bg2"/>
          </a:solidFill>
        </p:spPr>
        <p:txBody>
          <a:bodyPr wrap="square" rtlCol="0">
            <a:spAutoFit/>
          </a:bodyPr>
          <a:lstStyle/>
          <a:p>
            <a:pPr algn="ctr"/>
            <a:r>
              <a:rPr kumimoji="1" lang="en-US" altLang="zh-CN" sz="4000" dirty="0"/>
              <a:t>Negative Longitudinal </a:t>
            </a:r>
            <a:r>
              <a:rPr kumimoji="1" lang="en-US" altLang="zh-CN" sz="4000" dirty="0" err="1"/>
              <a:t>Magnetoresistance</a:t>
            </a:r>
            <a:r>
              <a:rPr kumimoji="1" lang="en-US" altLang="zh-CN" sz="4000" dirty="0"/>
              <a:t> in a Na</a:t>
            </a:r>
            <a:r>
              <a:rPr kumimoji="1" lang="en-US" altLang="zh-CN" sz="4000" baseline="-25000" dirty="0"/>
              <a:t>3</a:t>
            </a:r>
            <a:r>
              <a:rPr kumimoji="1" lang="en-US" altLang="zh-CN" sz="4000" dirty="0"/>
              <a:t>Bi Crystal with a </a:t>
            </a:r>
            <a:r>
              <a:rPr kumimoji="1" lang="en-US" altLang="zh-CN" sz="4000" dirty="0" smtClean="0"/>
              <a:t>Low </a:t>
            </a:r>
            <a:r>
              <a:rPr kumimoji="1" lang="en-US" altLang="zh-CN" sz="4000" i="1" dirty="0" smtClean="0"/>
              <a:t>E</a:t>
            </a:r>
            <a:r>
              <a:rPr kumimoji="1" lang="en-US" altLang="zh-CN" sz="4000" i="1" baseline="-25000" dirty="0" smtClean="0"/>
              <a:t>F</a:t>
            </a:r>
            <a:endParaRPr kumimoji="1" lang="zh-CN" altLang="en-US" sz="4000" i="1" baseline="-25000" dirty="0"/>
          </a:p>
        </p:txBody>
      </p:sp>
      <p:pic>
        <p:nvPicPr>
          <p:cNvPr id="21" name="图片 20"/>
          <p:cNvPicPr>
            <a:picLocks noChangeAspect="1"/>
          </p:cNvPicPr>
          <p:nvPr/>
        </p:nvPicPr>
        <p:blipFill>
          <a:blip r:embed="rId5"/>
          <a:stretch>
            <a:fillRect/>
          </a:stretch>
        </p:blipFill>
        <p:spPr>
          <a:xfrm>
            <a:off x="4788526" y="4230143"/>
            <a:ext cx="3318864" cy="2629230"/>
          </a:xfrm>
          <a:prstGeom prst="rect">
            <a:avLst/>
          </a:prstGeom>
        </p:spPr>
      </p:pic>
      <p:sp>
        <p:nvSpPr>
          <p:cNvPr id="22" name="矩形 21"/>
          <p:cNvSpPr/>
          <p:nvPr/>
        </p:nvSpPr>
        <p:spPr>
          <a:xfrm>
            <a:off x="739547" y="1437229"/>
            <a:ext cx="359217" cy="42331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7286976" y="1462885"/>
            <a:ext cx="359217" cy="42331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24" name="TextBox 8"/>
          <p:cNvSpPr txBox="1"/>
          <p:nvPr/>
        </p:nvSpPr>
        <p:spPr>
          <a:xfrm>
            <a:off x="790863" y="4853664"/>
            <a:ext cx="3829958" cy="646331"/>
          </a:xfrm>
          <a:prstGeom prst="rect">
            <a:avLst/>
          </a:prstGeom>
          <a:solidFill>
            <a:srgbClr val="FFFFCC"/>
          </a:solidFill>
          <a:ln>
            <a:solidFill>
              <a:schemeClr val="tx1"/>
            </a:solidFill>
          </a:ln>
        </p:spPr>
        <p:txBody>
          <a:bodyPr wrap="square" rtlCol="0">
            <a:spAutoFit/>
          </a:bodyPr>
          <a:lstStyle/>
          <a:p>
            <a:r>
              <a:rPr lang="en-US" altLang="zh-CN" dirty="0" smtClean="0"/>
              <a:t>The non-metallic </a:t>
            </a:r>
            <a:r>
              <a:rPr lang="en-US" altLang="zh-CN" i="1" dirty="0" smtClean="0"/>
              <a:t>R</a:t>
            </a:r>
            <a:r>
              <a:rPr lang="en-US" altLang="zh-CN" dirty="0" smtClean="0"/>
              <a:t> </a:t>
            </a:r>
            <a:r>
              <a:rPr lang="en-US" altLang="zh-CN" dirty="0" err="1" smtClean="0"/>
              <a:t>v.s</a:t>
            </a:r>
            <a:r>
              <a:rPr lang="en-US" altLang="zh-CN" dirty="0" smtClean="0"/>
              <a:t>. </a:t>
            </a:r>
            <a:r>
              <a:rPr lang="en-US" altLang="zh-CN" i="1" dirty="0" smtClean="0"/>
              <a:t>T</a:t>
            </a:r>
            <a:r>
              <a:rPr lang="en-US" altLang="zh-CN" dirty="0" smtClean="0"/>
              <a:t> profile indicates a low </a:t>
            </a:r>
            <a:r>
              <a:rPr lang="en-US" altLang="zh-CN" i="1" dirty="0" smtClean="0"/>
              <a:t>E</a:t>
            </a:r>
            <a:r>
              <a:rPr lang="en-US" altLang="zh-CN" i="1" baseline="-25000" dirty="0" smtClean="0"/>
              <a:t>F</a:t>
            </a:r>
            <a:r>
              <a:rPr lang="en-US" altLang="zh-CN" dirty="0" smtClean="0"/>
              <a:t> near the Dirac point.</a:t>
            </a:r>
            <a:endParaRPr lang="en-US" altLang="zh-CN" i="1" dirty="0"/>
          </a:p>
        </p:txBody>
      </p:sp>
    </p:spTree>
    <p:extLst>
      <p:ext uri="{BB962C8B-B14F-4D97-AF65-F5344CB8AC3E}">
        <p14:creationId xmlns:p14="http://schemas.microsoft.com/office/powerpoint/2010/main" val="122405376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535051" y="1438941"/>
            <a:ext cx="2608406" cy="369332"/>
          </a:xfrm>
          <a:prstGeom prst="rect">
            <a:avLst/>
          </a:prstGeom>
          <a:noFill/>
        </p:spPr>
        <p:txBody>
          <a:bodyPr wrap="none" rtlCol="0">
            <a:spAutoFit/>
          </a:bodyPr>
          <a:lstStyle/>
          <a:p>
            <a:r>
              <a:rPr kumimoji="1" lang="en-US" altLang="zh-CN" dirty="0" smtClean="0"/>
              <a:t>E</a:t>
            </a:r>
            <a:r>
              <a:rPr kumimoji="1" lang="en-US" altLang="zh-CN" baseline="-25000" dirty="0" smtClean="0"/>
              <a:t>F</a:t>
            </a:r>
            <a:r>
              <a:rPr kumimoji="1" lang="en-US" altLang="zh-CN" dirty="0" smtClean="0"/>
              <a:t> ~ 30 </a:t>
            </a:r>
            <a:r>
              <a:rPr kumimoji="1" lang="en-US" altLang="zh-CN" dirty="0" err="1" smtClean="0"/>
              <a:t>meV</a:t>
            </a:r>
            <a:r>
              <a:rPr kumimoji="1" lang="en-US" altLang="zh-CN" dirty="0" smtClean="0"/>
              <a:t>, n ~ 10</a:t>
            </a:r>
            <a:r>
              <a:rPr kumimoji="1" lang="en-US" altLang="zh-CN" baseline="30000" dirty="0" smtClean="0"/>
              <a:t>17</a:t>
            </a:r>
            <a:r>
              <a:rPr kumimoji="1" lang="en-US" altLang="zh-CN" dirty="0" smtClean="0"/>
              <a:t> cm</a:t>
            </a:r>
            <a:r>
              <a:rPr kumimoji="1" lang="en-US" altLang="zh-CN" baseline="30000" dirty="0" smtClean="0"/>
              <a:t>-3</a:t>
            </a:r>
            <a:endParaRPr kumimoji="1" lang="zh-CN" altLang="en-US" baseline="30000" dirty="0"/>
          </a:p>
        </p:txBody>
      </p:sp>
      <p:pic>
        <p:nvPicPr>
          <p:cNvPr id="10" name="图片 9"/>
          <p:cNvPicPr>
            <a:picLocks noChangeAspect="1"/>
          </p:cNvPicPr>
          <p:nvPr/>
        </p:nvPicPr>
        <p:blipFill>
          <a:blip r:embed="rId4"/>
          <a:stretch>
            <a:fillRect/>
          </a:stretch>
        </p:blipFill>
        <p:spPr>
          <a:xfrm>
            <a:off x="1189224" y="4053132"/>
            <a:ext cx="2170043" cy="2742934"/>
          </a:xfrm>
          <a:prstGeom prst="rect">
            <a:avLst/>
          </a:prstGeom>
        </p:spPr>
      </p:pic>
      <p:pic>
        <p:nvPicPr>
          <p:cNvPr id="11" name="图片 10"/>
          <p:cNvPicPr>
            <a:picLocks noChangeAspect="1"/>
          </p:cNvPicPr>
          <p:nvPr/>
        </p:nvPicPr>
        <p:blipFill>
          <a:blip r:embed="rId5"/>
          <a:stretch>
            <a:fillRect/>
          </a:stretch>
        </p:blipFill>
        <p:spPr>
          <a:xfrm>
            <a:off x="4167805" y="4027476"/>
            <a:ext cx="3698805" cy="2904140"/>
          </a:xfrm>
          <a:prstGeom prst="rect">
            <a:avLst/>
          </a:prstGeom>
        </p:spPr>
      </p:pic>
      <p:sp>
        <p:nvSpPr>
          <p:cNvPr id="13" name="TextBox 8"/>
          <p:cNvSpPr txBox="1"/>
          <p:nvPr/>
        </p:nvSpPr>
        <p:spPr>
          <a:xfrm>
            <a:off x="4535051" y="2091963"/>
            <a:ext cx="4481644" cy="1477328"/>
          </a:xfrm>
          <a:prstGeom prst="rect">
            <a:avLst/>
          </a:prstGeom>
          <a:solidFill>
            <a:srgbClr val="FFFFCC"/>
          </a:solidFill>
          <a:ln>
            <a:solidFill>
              <a:schemeClr val="tx1"/>
            </a:solidFill>
          </a:ln>
        </p:spPr>
        <p:txBody>
          <a:bodyPr wrap="square" rtlCol="0">
            <a:spAutoFit/>
          </a:bodyPr>
          <a:lstStyle/>
          <a:p>
            <a:r>
              <a:rPr lang="en-US" altLang="zh-CN" dirty="0"/>
              <a:t>Fermi sea volume determined by </a:t>
            </a:r>
            <a:r>
              <a:rPr lang="en-US" altLang="zh-CN" i="1" dirty="0"/>
              <a:t>S</a:t>
            </a:r>
            <a:r>
              <a:rPr lang="en-US" altLang="zh-CN" i="1" baseline="-25000" dirty="0"/>
              <a:t>F</a:t>
            </a:r>
            <a:r>
              <a:rPr lang="en-US" altLang="zh-CN" dirty="0"/>
              <a:t> in good </a:t>
            </a:r>
            <a:r>
              <a:rPr lang="en-US" altLang="zh-CN" dirty="0" smtClean="0"/>
              <a:t>agreement with </a:t>
            </a:r>
            <a:r>
              <a:rPr lang="en-US" altLang="zh-CN" dirty="0"/>
              <a:t>density n inferred from R</a:t>
            </a:r>
            <a:r>
              <a:rPr lang="en-US" altLang="zh-CN" baseline="-25000" dirty="0"/>
              <a:t>H</a:t>
            </a:r>
            <a:r>
              <a:rPr lang="en-US" altLang="zh-CN" dirty="0"/>
              <a:t> </a:t>
            </a:r>
          </a:p>
          <a:p>
            <a:endParaRPr lang="en-US" altLang="zh-CN" dirty="0"/>
          </a:p>
          <a:p>
            <a:r>
              <a:rPr lang="en-US" altLang="zh-CN" dirty="0"/>
              <a:t>Carrier mobility</a:t>
            </a:r>
          </a:p>
          <a:p>
            <a:r>
              <a:rPr lang="el-GR" altLang="zh-CN" dirty="0"/>
              <a:t>μ</a:t>
            </a:r>
            <a:r>
              <a:rPr lang="en-US" altLang="zh-CN" dirty="0"/>
              <a:t> = 3,000 cm</a:t>
            </a:r>
            <a:r>
              <a:rPr lang="en-US" altLang="zh-CN" baseline="30000" dirty="0"/>
              <a:t>2</a:t>
            </a:r>
            <a:r>
              <a:rPr lang="en-US" altLang="zh-CN" dirty="0"/>
              <a:t>/</a:t>
            </a:r>
            <a:r>
              <a:rPr lang="en-US" altLang="zh-CN" dirty="0" err="1"/>
              <a:t>Vs</a:t>
            </a:r>
            <a:r>
              <a:rPr lang="en-US" altLang="zh-CN" dirty="0"/>
              <a:t> at 4 K</a:t>
            </a:r>
          </a:p>
        </p:txBody>
      </p:sp>
      <p:sp>
        <p:nvSpPr>
          <p:cNvPr id="12" name="TextBox 3"/>
          <p:cNvSpPr txBox="1"/>
          <p:nvPr/>
        </p:nvSpPr>
        <p:spPr>
          <a:xfrm>
            <a:off x="1600" y="0"/>
            <a:ext cx="9144000" cy="707886"/>
          </a:xfrm>
          <a:prstGeom prst="rect">
            <a:avLst/>
          </a:prstGeom>
          <a:solidFill>
            <a:schemeClr val="bg2"/>
          </a:solidFill>
        </p:spPr>
        <p:txBody>
          <a:bodyPr wrap="square" rtlCol="0">
            <a:spAutoFit/>
          </a:bodyPr>
          <a:lstStyle/>
          <a:p>
            <a:pPr algn="ctr"/>
            <a:r>
              <a:rPr kumimoji="1" lang="en-US" altLang="zh-CN" sz="4000" dirty="0"/>
              <a:t>Na</a:t>
            </a:r>
            <a:r>
              <a:rPr kumimoji="1" lang="en-US" altLang="zh-CN" sz="4000" baseline="-25000" dirty="0"/>
              <a:t>3</a:t>
            </a:r>
            <a:r>
              <a:rPr kumimoji="1" lang="en-US" altLang="zh-CN" sz="4000" dirty="0"/>
              <a:t>Bi </a:t>
            </a:r>
            <a:r>
              <a:rPr kumimoji="1" lang="en-US" altLang="zh-CN" sz="4000" dirty="0" smtClean="0"/>
              <a:t>crystals with a Low Carrier Density</a:t>
            </a:r>
            <a:endParaRPr kumimoji="1" lang="zh-CN" altLang="en-US" sz="4000" dirty="0"/>
          </a:p>
        </p:txBody>
      </p:sp>
      <p:graphicFrame>
        <p:nvGraphicFramePr>
          <p:cNvPr id="15" name="对象 14"/>
          <p:cNvGraphicFramePr>
            <a:graphicFrameLocks noChangeAspect="1"/>
          </p:cNvGraphicFramePr>
          <p:nvPr>
            <p:extLst>
              <p:ext uri="{D42A27DB-BD31-4B8C-83A1-F6EECF244321}">
                <p14:modId xmlns:p14="http://schemas.microsoft.com/office/powerpoint/2010/main" val="922244135"/>
              </p:ext>
            </p:extLst>
          </p:nvPr>
        </p:nvGraphicFramePr>
        <p:xfrm>
          <a:off x="4535051" y="952435"/>
          <a:ext cx="1360701" cy="498285"/>
        </p:xfrm>
        <a:graphic>
          <a:graphicData uri="http://schemas.openxmlformats.org/presentationml/2006/ole">
            <mc:AlternateContent xmlns:mc="http://schemas.openxmlformats.org/markup-compatibility/2006">
              <mc:Choice xmlns:v="urn:schemas-microsoft-com:vml" Requires="v">
                <p:oleObj spid="_x0000_s5525" name="公式" r:id="rId6" imgW="901700" imgH="330200" progId="Equation.3">
                  <p:embed/>
                </p:oleObj>
              </mc:Choice>
              <mc:Fallback>
                <p:oleObj name="公式" r:id="rId6" imgW="901700" imgH="330200" progId="Equation.3">
                  <p:embed/>
                  <p:pic>
                    <p:nvPicPr>
                      <p:cNvPr id="0" name=""/>
                      <p:cNvPicPr/>
                      <p:nvPr/>
                    </p:nvPicPr>
                    <p:blipFill>
                      <a:blip r:embed="rId7"/>
                      <a:stretch>
                        <a:fillRect/>
                      </a:stretch>
                    </p:blipFill>
                    <p:spPr>
                      <a:xfrm>
                        <a:off x="4535051" y="952435"/>
                        <a:ext cx="1360701" cy="498285"/>
                      </a:xfrm>
                      <a:prstGeom prst="rect">
                        <a:avLst/>
                      </a:prstGeom>
                    </p:spPr>
                  </p:pic>
                </p:oleObj>
              </mc:Fallback>
            </mc:AlternateContent>
          </a:graphicData>
        </a:graphic>
      </p:graphicFrame>
      <p:sp>
        <p:nvSpPr>
          <p:cNvPr id="16" name="文本框 15"/>
          <p:cNvSpPr txBox="1"/>
          <p:nvPr/>
        </p:nvSpPr>
        <p:spPr>
          <a:xfrm>
            <a:off x="5795071" y="1064650"/>
            <a:ext cx="2526146" cy="369332"/>
          </a:xfrm>
          <a:prstGeom prst="rect">
            <a:avLst/>
          </a:prstGeom>
          <a:noFill/>
        </p:spPr>
        <p:txBody>
          <a:bodyPr wrap="square" rtlCol="0">
            <a:spAutoFit/>
          </a:bodyPr>
          <a:lstStyle/>
          <a:p>
            <a:r>
              <a:rPr kumimoji="1" lang="en-US" altLang="zh-CN" dirty="0"/>
              <a:t>s</a:t>
            </a:r>
            <a:r>
              <a:rPr kumimoji="1" lang="en-US" altLang="zh-CN" dirty="0" smtClean="0"/>
              <a:t>mall compared with</a:t>
            </a:r>
            <a:endParaRPr kumimoji="1" lang="zh-CN" altLang="en-US" dirty="0"/>
          </a:p>
        </p:txBody>
      </p:sp>
      <p:graphicFrame>
        <p:nvGraphicFramePr>
          <p:cNvPr id="17" name="对象 16"/>
          <p:cNvGraphicFramePr>
            <a:graphicFrameLocks noChangeAspect="1"/>
          </p:cNvGraphicFramePr>
          <p:nvPr>
            <p:extLst>
              <p:ext uri="{D42A27DB-BD31-4B8C-83A1-F6EECF244321}">
                <p14:modId xmlns:p14="http://schemas.microsoft.com/office/powerpoint/2010/main" val="1223601336"/>
              </p:ext>
            </p:extLst>
          </p:nvPr>
        </p:nvGraphicFramePr>
        <p:xfrm>
          <a:off x="7866610" y="932124"/>
          <a:ext cx="1150085" cy="506817"/>
        </p:xfrm>
        <a:graphic>
          <a:graphicData uri="http://schemas.openxmlformats.org/presentationml/2006/ole">
            <mc:AlternateContent xmlns:mc="http://schemas.openxmlformats.org/markup-compatibility/2006">
              <mc:Choice xmlns:v="urn:schemas-microsoft-com:vml" Requires="v">
                <p:oleObj spid="_x0000_s5526" name="公式" r:id="rId8" imgW="749300" imgH="330200" progId="Equation.3">
                  <p:embed/>
                </p:oleObj>
              </mc:Choice>
              <mc:Fallback>
                <p:oleObj name="公式" r:id="rId8" imgW="749300" imgH="330200" progId="Equation.3">
                  <p:embed/>
                  <p:pic>
                    <p:nvPicPr>
                      <p:cNvPr id="0" name=""/>
                      <p:cNvPicPr/>
                      <p:nvPr/>
                    </p:nvPicPr>
                    <p:blipFill>
                      <a:blip r:embed="rId9"/>
                      <a:stretch>
                        <a:fillRect/>
                      </a:stretch>
                    </p:blipFill>
                    <p:spPr>
                      <a:xfrm>
                        <a:off x="7866610" y="932124"/>
                        <a:ext cx="1150085" cy="506817"/>
                      </a:xfrm>
                      <a:prstGeom prst="rect">
                        <a:avLst/>
                      </a:prstGeom>
                    </p:spPr>
                  </p:pic>
                </p:oleObj>
              </mc:Fallback>
            </mc:AlternateContent>
          </a:graphicData>
        </a:graphic>
      </p:graphicFrame>
      <p:pic>
        <p:nvPicPr>
          <p:cNvPr id="2" name="图片 1" descr="Osci.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74559" y="952435"/>
            <a:ext cx="3493246" cy="3167604"/>
          </a:xfrm>
          <a:prstGeom prst="rect">
            <a:avLst/>
          </a:prstGeom>
        </p:spPr>
      </p:pic>
      <p:sp>
        <p:nvSpPr>
          <p:cNvPr id="30" name="矩形 29"/>
          <p:cNvSpPr/>
          <p:nvPr/>
        </p:nvSpPr>
        <p:spPr>
          <a:xfrm>
            <a:off x="1189224" y="4120039"/>
            <a:ext cx="359217" cy="42331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3" name="文本框 2"/>
          <p:cNvSpPr txBox="1"/>
          <p:nvPr/>
        </p:nvSpPr>
        <p:spPr>
          <a:xfrm>
            <a:off x="1548441" y="747458"/>
            <a:ext cx="2200392" cy="369332"/>
          </a:xfrm>
          <a:prstGeom prst="rect">
            <a:avLst/>
          </a:prstGeom>
          <a:noFill/>
        </p:spPr>
        <p:txBody>
          <a:bodyPr wrap="none" rtlCol="0">
            <a:spAutoFit/>
          </a:bodyPr>
          <a:lstStyle/>
          <a:p>
            <a:r>
              <a:rPr kumimoji="1" lang="en-US" altLang="zh-CN" dirty="0" smtClean="0"/>
              <a:t>Quantum Oscillations</a:t>
            </a:r>
            <a:endParaRPr kumimoji="1" lang="zh-CN" altLang="en-US" dirty="0"/>
          </a:p>
        </p:txBody>
      </p:sp>
      <p:sp>
        <p:nvSpPr>
          <p:cNvPr id="31" name="文本框 30"/>
          <p:cNvSpPr txBox="1"/>
          <p:nvPr/>
        </p:nvSpPr>
        <p:spPr>
          <a:xfrm>
            <a:off x="5588083" y="3750707"/>
            <a:ext cx="1239980" cy="369332"/>
          </a:xfrm>
          <a:prstGeom prst="rect">
            <a:avLst/>
          </a:prstGeom>
          <a:noFill/>
        </p:spPr>
        <p:txBody>
          <a:bodyPr wrap="none" rtlCol="0">
            <a:spAutoFit/>
          </a:bodyPr>
          <a:lstStyle/>
          <a:p>
            <a:r>
              <a:rPr kumimoji="1" lang="en-US" altLang="zh-CN" dirty="0" smtClean="0"/>
              <a:t>Hall Signals</a:t>
            </a:r>
            <a:endParaRPr kumimoji="1" lang="zh-CN" altLang="en-US" dirty="0"/>
          </a:p>
        </p:txBody>
      </p:sp>
    </p:spTree>
    <p:extLst>
      <p:ext uri="{BB962C8B-B14F-4D97-AF65-F5344CB8AC3E}">
        <p14:creationId xmlns:p14="http://schemas.microsoft.com/office/powerpoint/2010/main" val="358493172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593452" y="945010"/>
            <a:ext cx="8022326" cy="3098393"/>
          </a:xfrm>
          <a:prstGeom prst="rect">
            <a:avLst/>
          </a:prstGeom>
        </p:spPr>
      </p:pic>
      <p:sp>
        <p:nvSpPr>
          <p:cNvPr id="6" name="TextBox 8"/>
          <p:cNvSpPr txBox="1"/>
          <p:nvPr/>
        </p:nvSpPr>
        <p:spPr>
          <a:xfrm>
            <a:off x="856660" y="5894266"/>
            <a:ext cx="7759117" cy="923330"/>
          </a:xfrm>
          <a:prstGeom prst="rect">
            <a:avLst/>
          </a:prstGeom>
          <a:solidFill>
            <a:srgbClr val="FFFFCC"/>
          </a:solidFill>
          <a:ln>
            <a:solidFill>
              <a:schemeClr val="tx1"/>
            </a:solidFill>
          </a:ln>
        </p:spPr>
        <p:txBody>
          <a:bodyPr wrap="square" rtlCol="0">
            <a:spAutoFit/>
          </a:bodyPr>
          <a:lstStyle/>
          <a:p>
            <a:r>
              <a:rPr lang="en-US" altLang="zh-CN" dirty="0"/>
              <a:t>Negative MR appears only when </a:t>
            </a:r>
            <a:r>
              <a:rPr lang="en-US" altLang="zh-CN" b="1" dirty="0"/>
              <a:t>B</a:t>
            </a:r>
            <a:r>
              <a:rPr lang="en-US" altLang="zh-CN" dirty="0"/>
              <a:t> is locked to </a:t>
            </a:r>
            <a:r>
              <a:rPr lang="en-US" altLang="zh-CN" b="1" dirty="0"/>
              <a:t>E</a:t>
            </a:r>
            <a:r>
              <a:rPr lang="en-US" altLang="zh-CN" dirty="0"/>
              <a:t>.</a:t>
            </a:r>
          </a:p>
          <a:p>
            <a:r>
              <a:rPr lang="en-US" altLang="zh-CN" dirty="0"/>
              <a:t>Test:  if </a:t>
            </a:r>
            <a:r>
              <a:rPr lang="en-US" altLang="zh-CN" b="1" dirty="0"/>
              <a:t>E</a:t>
            </a:r>
            <a:r>
              <a:rPr lang="en-US" altLang="zh-CN" dirty="0"/>
              <a:t> is rotated by 90</a:t>
            </a:r>
            <a:r>
              <a:rPr lang="en-US" altLang="zh-CN" baseline="30000" dirty="0"/>
              <a:t>o</a:t>
            </a:r>
            <a:r>
              <a:rPr lang="en-US" altLang="zh-CN" dirty="0"/>
              <a:t> (right panel), neg. MR shifts to </a:t>
            </a:r>
            <a:r>
              <a:rPr lang="en-US" altLang="zh-CN" dirty="0" smtClean="0"/>
              <a:t>the new </a:t>
            </a:r>
            <a:r>
              <a:rPr lang="en-US" altLang="zh-CN" dirty="0"/>
              <a:t>direction of </a:t>
            </a:r>
            <a:r>
              <a:rPr lang="en-US" altLang="zh-CN" b="1" dirty="0"/>
              <a:t>E</a:t>
            </a:r>
            <a:r>
              <a:rPr lang="en-US" altLang="zh-CN" dirty="0"/>
              <a:t>.</a:t>
            </a:r>
          </a:p>
          <a:p>
            <a:r>
              <a:rPr lang="en-US" altLang="zh-CN" dirty="0"/>
              <a:t>For weak B, this locking is novel and unexpected in </a:t>
            </a:r>
            <a:r>
              <a:rPr lang="en-US" altLang="zh-CN" dirty="0" smtClean="0"/>
              <a:t>semi-classical transport.</a:t>
            </a:r>
            <a:endParaRPr lang="en-US" altLang="zh-CN" dirty="0"/>
          </a:p>
        </p:txBody>
      </p:sp>
      <p:pic>
        <p:nvPicPr>
          <p:cNvPr id="45" name="图片 44" descr="phi_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62942" y="3964466"/>
            <a:ext cx="1830867" cy="1898677"/>
          </a:xfrm>
          <a:prstGeom prst="rect">
            <a:avLst/>
          </a:prstGeom>
        </p:spPr>
      </p:pic>
      <p:pic>
        <p:nvPicPr>
          <p:cNvPr id="46" name="图片 45" descr="phi_x.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9948" y="3964466"/>
            <a:ext cx="1830868" cy="1898677"/>
          </a:xfrm>
          <a:prstGeom prst="rect">
            <a:avLst/>
          </a:prstGeom>
        </p:spPr>
      </p:pic>
      <p:sp>
        <p:nvSpPr>
          <p:cNvPr id="47" name="TextBox 3"/>
          <p:cNvSpPr txBox="1"/>
          <p:nvPr/>
        </p:nvSpPr>
        <p:spPr>
          <a:xfrm>
            <a:off x="6588" y="0"/>
            <a:ext cx="9144000" cy="707886"/>
          </a:xfrm>
          <a:prstGeom prst="rect">
            <a:avLst/>
          </a:prstGeom>
          <a:solidFill>
            <a:schemeClr val="bg2"/>
          </a:solidFill>
        </p:spPr>
        <p:txBody>
          <a:bodyPr wrap="square" rtlCol="0">
            <a:spAutoFit/>
          </a:bodyPr>
          <a:lstStyle/>
          <a:p>
            <a:pPr algn="ctr"/>
            <a:r>
              <a:rPr kumimoji="1" lang="en-US" altLang="zh-CN" sz="4000" dirty="0"/>
              <a:t>A test for </a:t>
            </a:r>
            <a:r>
              <a:rPr kumimoji="1" lang="en-US" altLang="zh-CN" sz="4000" dirty="0" smtClean="0"/>
              <a:t>chiral </a:t>
            </a:r>
            <a:r>
              <a:rPr kumimoji="1" lang="en-US" altLang="zh-CN" sz="4000" dirty="0"/>
              <a:t>anomaly --  </a:t>
            </a:r>
            <a:r>
              <a:rPr kumimoji="1" lang="en-US" altLang="zh-CN" sz="4000" b="1" dirty="0"/>
              <a:t>B</a:t>
            </a:r>
            <a:r>
              <a:rPr kumimoji="1" lang="en-US" altLang="zh-CN" sz="4000" dirty="0"/>
              <a:t> is locked to </a:t>
            </a:r>
            <a:r>
              <a:rPr kumimoji="1" lang="en-US" altLang="zh-CN" sz="4000" b="1" dirty="0"/>
              <a:t>E</a:t>
            </a:r>
            <a:endParaRPr kumimoji="1" lang="zh-CN" altLang="en-US" sz="4000" dirty="0"/>
          </a:p>
        </p:txBody>
      </p:sp>
    </p:spTree>
    <p:extLst>
      <p:ext uri="{BB962C8B-B14F-4D97-AF65-F5344CB8AC3E}">
        <p14:creationId xmlns:p14="http://schemas.microsoft.com/office/powerpoint/2010/main" val="93212510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572970" y="810594"/>
            <a:ext cx="3466701" cy="5675715"/>
          </a:xfrm>
          <a:prstGeom prst="rect">
            <a:avLst/>
          </a:prstGeom>
        </p:spPr>
      </p:pic>
      <p:sp>
        <p:nvSpPr>
          <p:cNvPr id="9" name="TextBox 8"/>
          <p:cNvSpPr txBox="1"/>
          <p:nvPr/>
        </p:nvSpPr>
        <p:spPr>
          <a:xfrm>
            <a:off x="4841595" y="4634313"/>
            <a:ext cx="3829958" cy="923330"/>
          </a:xfrm>
          <a:prstGeom prst="rect">
            <a:avLst/>
          </a:prstGeom>
          <a:solidFill>
            <a:srgbClr val="FFFFCC"/>
          </a:solidFill>
          <a:ln>
            <a:solidFill>
              <a:schemeClr val="tx1"/>
            </a:solidFill>
          </a:ln>
        </p:spPr>
        <p:txBody>
          <a:bodyPr wrap="square" rtlCol="0">
            <a:spAutoFit/>
          </a:bodyPr>
          <a:lstStyle/>
          <a:p>
            <a:r>
              <a:rPr lang="en-US" altLang="zh-CN" dirty="0"/>
              <a:t>Enhanced cond. in a narrowly collimated beam for </a:t>
            </a:r>
            <a:r>
              <a:rPr lang="en-US" altLang="zh-CN" b="1" dirty="0"/>
              <a:t>B</a:t>
            </a:r>
            <a:r>
              <a:rPr lang="en-US" altLang="zh-CN" dirty="0"/>
              <a:t> in the </a:t>
            </a:r>
            <a:r>
              <a:rPr lang="en-US" altLang="zh-CN" i="1" dirty="0"/>
              <a:t>x-y</a:t>
            </a:r>
            <a:r>
              <a:rPr lang="en-US" altLang="zh-CN" dirty="0"/>
              <a:t> (horizontal) plane</a:t>
            </a:r>
          </a:p>
        </p:txBody>
      </p:sp>
      <p:pic>
        <p:nvPicPr>
          <p:cNvPr id="10" name="图片 9" descr="phi_x.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40772" y="1579109"/>
            <a:ext cx="2594786" cy="2690889"/>
          </a:xfrm>
          <a:prstGeom prst="rect">
            <a:avLst/>
          </a:prstGeom>
        </p:spPr>
      </p:pic>
      <p:sp>
        <p:nvSpPr>
          <p:cNvPr id="11" name="TextBox 3"/>
          <p:cNvSpPr txBox="1"/>
          <p:nvPr/>
        </p:nvSpPr>
        <p:spPr>
          <a:xfrm>
            <a:off x="6588" y="-15654"/>
            <a:ext cx="9144000" cy="646331"/>
          </a:xfrm>
          <a:prstGeom prst="rect">
            <a:avLst/>
          </a:prstGeom>
          <a:solidFill>
            <a:schemeClr val="bg2"/>
          </a:solidFill>
        </p:spPr>
        <p:txBody>
          <a:bodyPr wrap="square" rtlCol="0">
            <a:spAutoFit/>
          </a:bodyPr>
          <a:lstStyle/>
          <a:p>
            <a:pPr algn="ctr"/>
            <a:r>
              <a:rPr kumimoji="1" lang="en-US" altLang="zh-CN" sz="3600" dirty="0"/>
              <a:t>A narrow plume of chiral current, </a:t>
            </a:r>
            <a:r>
              <a:rPr kumimoji="1" lang="en-US" altLang="zh-CN" sz="3600" b="1" dirty="0"/>
              <a:t>B</a:t>
            </a:r>
            <a:r>
              <a:rPr kumimoji="1" lang="en-US" altLang="zh-CN" sz="3600" dirty="0"/>
              <a:t> in-plane</a:t>
            </a:r>
            <a:endParaRPr kumimoji="1" lang="zh-CN" altLang="en-US" sz="3600" dirty="0"/>
          </a:p>
        </p:txBody>
      </p:sp>
    </p:spTree>
    <p:extLst>
      <p:ext uri="{BB962C8B-B14F-4D97-AF65-F5344CB8AC3E}">
        <p14:creationId xmlns:p14="http://schemas.microsoft.com/office/powerpoint/2010/main" val="342633610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618408" y="4185022"/>
            <a:ext cx="3829958" cy="923330"/>
          </a:xfrm>
          <a:prstGeom prst="rect">
            <a:avLst/>
          </a:prstGeom>
          <a:solidFill>
            <a:srgbClr val="FFFFCC"/>
          </a:solidFill>
          <a:ln>
            <a:solidFill>
              <a:schemeClr val="tx1"/>
            </a:solidFill>
          </a:ln>
        </p:spPr>
        <p:txBody>
          <a:bodyPr wrap="square" rtlCol="0">
            <a:spAutoFit/>
          </a:bodyPr>
          <a:lstStyle/>
          <a:p>
            <a:r>
              <a:rPr lang="en-US" altLang="zh-CN" dirty="0"/>
              <a:t>Enhanced cond. in a narrowly collimated beam for </a:t>
            </a:r>
            <a:r>
              <a:rPr lang="en-US" altLang="zh-CN" b="1" dirty="0"/>
              <a:t>B</a:t>
            </a:r>
            <a:r>
              <a:rPr lang="en-US" altLang="zh-CN" dirty="0"/>
              <a:t> rotated in the </a:t>
            </a:r>
            <a:r>
              <a:rPr lang="en-US" altLang="zh-CN" i="1" dirty="0"/>
              <a:t>x-z</a:t>
            </a:r>
            <a:r>
              <a:rPr lang="en-US" altLang="zh-CN" dirty="0"/>
              <a:t> (vertical) plane</a:t>
            </a:r>
          </a:p>
        </p:txBody>
      </p:sp>
      <p:pic>
        <p:nvPicPr>
          <p:cNvPr id="4" name="图片 3"/>
          <p:cNvPicPr>
            <a:picLocks noChangeAspect="1"/>
          </p:cNvPicPr>
          <p:nvPr/>
        </p:nvPicPr>
        <p:blipFill>
          <a:blip r:embed="rId3"/>
          <a:stretch>
            <a:fillRect/>
          </a:stretch>
        </p:blipFill>
        <p:spPr>
          <a:xfrm>
            <a:off x="830457" y="836256"/>
            <a:ext cx="3467579" cy="5576242"/>
          </a:xfrm>
          <a:prstGeom prst="rect">
            <a:avLst/>
          </a:prstGeom>
        </p:spPr>
      </p:pic>
      <p:pic>
        <p:nvPicPr>
          <p:cNvPr id="5" name="图片 4" descr="theta_z.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64135" y="1194978"/>
            <a:ext cx="2557569" cy="2652294"/>
          </a:xfrm>
          <a:prstGeom prst="rect">
            <a:avLst/>
          </a:prstGeom>
        </p:spPr>
      </p:pic>
      <p:sp>
        <p:nvSpPr>
          <p:cNvPr id="8" name="TextBox 3"/>
          <p:cNvSpPr txBox="1"/>
          <p:nvPr/>
        </p:nvSpPr>
        <p:spPr>
          <a:xfrm>
            <a:off x="6588" y="-15654"/>
            <a:ext cx="9144000" cy="523220"/>
          </a:xfrm>
          <a:prstGeom prst="rect">
            <a:avLst/>
          </a:prstGeom>
          <a:solidFill>
            <a:schemeClr val="bg2"/>
          </a:solidFill>
        </p:spPr>
        <p:txBody>
          <a:bodyPr wrap="square" rtlCol="0">
            <a:spAutoFit/>
          </a:bodyPr>
          <a:lstStyle/>
          <a:p>
            <a:pPr algn="ctr"/>
            <a:r>
              <a:rPr kumimoji="1" lang="en-US" altLang="zh-CN" sz="2800" dirty="0"/>
              <a:t>Width of chiral conductivity “plume”, </a:t>
            </a:r>
            <a:r>
              <a:rPr kumimoji="1" lang="en-US" altLang="zh-CN" sz="2800" b="1" dirty="0"/>
              <a:t>B</a:t>
            </a:r>
            <a:r>
              <a:rPr kumimoji="1" lang="en-US" altLang="zh-CN" sz="2800" dirty="0"/>
              <a:t> normal to </a:t>
            </a:r>
            <a:r>
              <a:rPr kumimoji="1" lang="en-US" altLang="zh-CN" sz="2800" dirty="0" smtClean="0"/>
              <a:t>plane</a:t>
            </a:r>
            <a:endParaRPr kumimoji="1" lang="zh-CN" altLang="en-US" sz="2800" dirty="0"/>
          </a:p>
        </p:txBody>
      </p:sp>
    </p:spTree>
    <p:extLst>
      <p:ext uri="{BB962C8B-B14F-4D97-AF65-F5344CB8AC3E}">
        <p14:creationId xmlns:p14="http://schemas.microsoft.com/office/powerpoint/2010/main" val="87774992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plum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4190" y="1633488"/>
            <a:ext cx="3790614" cy="3931007"/>
          </a:xfrm>
          <a:prstGeom prst="rect">
            <a:avLst/>
          </a:prstGeom>
        </p:spPr>
      </p:pic>
      <p:sp>
        <p:nvSpPr>
          <p:cNvPr id="5" name="TextBox 8"/>
          <p:cNvSpPr txBox="1"/>
          <p:nvPr/>
        </p:nvSpPr>
        <p:spPr>
          <a:xfrm>
            <a:off x="845714" y="2885839"/>
            <a:ext cx="3829958" cy="1754327"/>
          </a:xfrm>
          <a:prstGeom prst="rect">
            <a:avLst/>
          </a:prstGeom>
          <a:solidFill>
            <a:srgbClr val="FFFFCC"/>
          </a:solidFill>
          <a:ln>
            <a:solidFill>
              <a:schemeClr val="tx1"/>
            </a:solidFill>
          </a:ln>
        </p:spPr>
        <p:txBody>
          <a:bodyPr wrap="square" rtlCol="0">
            <a:spAutoFit/>
          </a:bodyPr>
          <a:lstStyle/>
          <a:p>
            <a:r>
              <a:rPr lang="en-US" altLang="zh-CN" dirty="0"/>
              <a:t>Locking of observed </a:t>
            </a:r>
            <a:r>
              <a:rPr lang="en-US" altLang="zh-CN" dirty="0" smtClean="0"/>
              <a:t>axial current </a:t>
            </a:r>
            <a:r>
              <a:rPr lang="en-US" altLang="zh-CN" dirty="0"/>
              <a:t>to </a:t>
            </a:r>
            <a:r>
              <a:rPr lang="en-US" altLang="zh-CN" b="1" dirty="0"/>
              <a:t>B</a:t>
            </a:r>
            <a:r>
              <a:rPr lang="en-US" altLang="zh-CN" dirty="0"/>
              <a:t> (even in</a:t>
            </a:r>
            <a:r>
              <a:rPr lang="en-US" altLang="zh-CN" i="1" dirty="0"/>
              <a:t> weak</a:t>
            </a:r>
            <a:r>
              <a:rPr lang="en-US" altLang="zh-CN" dirty="0"/>
              <a:t> </a:t>
            </a:r>
            <a:r>
              <a:rPr lang="en-US" altLang="zh-CN" i="1" dirty="0"/>
              <a:t>B</a:t>
            </a:r>
            <a:r>
              <a:rPr lang="en-US" altLang="zh-CN" dirty="0"/>
              <a:t>) seems to be a signature characteristic of the chiral anomaly.</a:t>
            </a:r>
          </a:p>
          <a:p>
            <a:endParaRPr lang="en-US" altLang="zh-CN" dirty="0"/>
          </a:p>
          <a:p>
            <a:r>
              <a:rPr lang="en-US" altLang="zh-CN" dirty="0"/>
              <a:t>Axial plume direction fixed by </a:t>
            </a:r>
            <a:r>
              <a:rPr lang="en-US" altLang="zh-CN" b="1" dirty="0"/>
              <a:t>B </a:t>
            </a:r>
            <a:r>
              <a:rPr lang="en-US" altLang="zh-CN" dirty="0"/>
              <a:t>(and</a:t>
            </a:r>
            <a:r>
              <a:rPr lang="en-US" altLang="zh-CN" b="1" dirty="0"/>
              <a:t> E</a:t>
            </a:r>
            <a:r>
              <a:rPr lang="en-US" altLang="zh-CN" dirty="0"/>
              <a:t>)</a:t>
            </a:r>
          </a:p>
        </p:txBody>
      </p:sp>
      <p:sp>
        <p:nvSpPr>
          <p:cNvPr id="6" name="TextBox 3"/>
          <p:cNvSpPr txBox="1"/>
          <p:nvPr/>
        </p:nvSpPr>
        <p:spPr>
          <a:xfrm>
            <a:off x="6588" y="-15654"/>
            <a:ext cx="9144000" cy="1323439"/>
          </a:xfrm>
          <a:prstGeom prst="rect">
            <a:avLst/>
          </a:prstGeom>
          <a:solidFill>
            <a:schemeClr val="bg2"/>
          </a:solidFill>
        </p:spPr>
        <p:txBody>
          <a:bodyPr wrap="square" rtlCol="0">
            <a:spAutoFit/>
          </a:bodyPr>
          <a:lstStyle/>
          <a:p>
            <a:pPr algn="ctr"/>
            <a:r>
              <a:rPr lang="en-US" altLang="zh-CN" sz="4000" dirty="0"/>
              <a:t>Signature of chiral anomaly: </a:t>
            </a:r>
            <a:r>
              <a:rPr lang="en-US" altLang="zh-CN" sz="4000" b="1" dirty="0"/>
              <a:t>B</a:t>
            </a:r>
            <a:r>
              <a:rPr lang="en-US" altLang="zh-CN" sz="4000" dirty="0"/>
              <a:t>  locks direction of axial current </a:t>
            </a:r>
            <a:endParaRPr kumimoji="1" lang="zh-CN" altLang="en-US" sz="4000" dirty="0"/>
          </a:p>
        </p:txBody>
      </p:sp>
    </p:spTree>
    <p:extLst>
      <p:ext uri="{BB962C8B-B14F-4D97-AF65-F5344CB8AC3E}">
        <p14:creationId xmlns:p14="http://schemas.microsoft.com/office/powerpoint/2010/main" val="124538511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528086" y="693369"/>
            <a:ext cx="3359380" cy="2658913"/>
          </a:xfrm>
          <a:prstGeom prst="rect">
            <a:avLst/>
          </a:prstGeom>
        </p:spPr>
      </p:pic>
      <p:pic>
        <p:nvPicPr>
          <p:cNvPr id="5" name="图片 4"/>
          <p:cNvPicPr>
            <a:picLocks noChangeAspect="1"/>
          </p:cNvPicPr>
          <p:nvPr/>
        </p:nvPicPr>
        <p:blipFill>
          <a:blip r:embed="rId4"/>
          <a:stretch>
            <a:fillRect/>
          </a:stretch>
        </p:blipFill>
        <p:spPr>
          <a:xfrm>
            <a:off x="528086" y="3563703"/>
            <a:ext cx="3050846" cy="861415"/>
          </a:xfrm>
          <a:prstGeom prst="rect">
            <a:avLst/>
          </a:prstGeom>
        </p:spPr>
      </p:pic>
      <p:sp>
        <p:nvSpPr>
          <p:cNvPr id="7" name="TextBox 8"/>
          <p:cNvSpPr txBox="1"/>
          <p:nvPr/>
        </p:nvSpPr>
        <p:spPr>
          <a:xfrm>
            <a:off x="3887466" y="3430682"/>
            <a:ext cx="5146789" cy="1200329"/>
          </a:xfrm>
          <a:prstGeom prst="rect">
            <a:avLst/>
          </a:prstGeom>
          <a:solidFill>
            <a:srgbClr val="FFFFCC"/>
          </a:solidFill>
          <a:ln>
            <a:solidFill>
              <a:schemeClr val="tx1"/>
            </a:solidFill>
          </a:ln>
        </p:spPr>
        <p:txBody>
          <a:bodyPr wrap="square" rtlCol="0">
            <a:spAutoFit/>
          </a:bodyPr>
          <a:lstStyle/>
          <a:p>
            <a:r>
              <a:rPr lang="en-US" altLang="zh-CN" dirty="0"/>
              <a:t>In </a:t>
            </a:r>
            <a:r>
              <a:rPr lang="en-US" altLang="zh-CN" dirty="0" err="1"/>
              <a:t>semiclassical</a:t>
            </a:r>
            <a:r>
              <a:rPr lang="en-US" altLang="zh-CN" dirty="0"/>
              <a:t> regime, </a:t>
            </a:r>
            <a:r>
              <a:rPr lang="en-US" altLang="zh-CN" dirty="0" err="1"/>
              <a:t>Weyl</a:t>
            </a:r>
            <a:r>
              <a:rPr lang="en-US" altLang="zh-CN" dirty="0"/>
              <a:t> node conductivity grows as </a:t>
            </a:r>
            <a:r>
              <a:rPr lang="en-US" altLang="zh-CN" i="1" dirty="0"/>
              <a:t>B</a:t>
            </a:r>
            <a:r>
              <a:rPr lang="en-US" altLang="zh-CN" sz="2200" baseline="30000" dirty="0"/>
              <a:t>2 </a:t>
            </a:r>
            <a:r>
              <a:rPr lang="en-US" altLang="zh-CN" dirty="0" smtClean="0"/>
              <a:t>(</a:t>
            </a:r>
            <a:r>
              <a:rPr lang="en-US" altLang="zh-CN" dirty="0"/>
              <a:t>Son, </a:t>
            </a:r>
            <a:r>
              <a:rPr lang="en-US" altLang="zh-CN" dirty="0" err="1"/>
              <a:t>Spivak</a:t>
            </a:r>
            <a:r>
              <a:rPr lang="en-US" altLang="zh-CN" dirty="0"/>
              <a:t>, </a:t>
            </a:r>
            <a:r>
              <a:rPr lang="en-US" altLang="zh-CN" i="1" dirty="0"/>
              <a:t>PRB</a:t>
            </a:r>
            <a:r>
              <a:rPr lang="en-US" altLang="zh-CN" dirty="0"/>
              <a:t> </a:t>
            </a:r>
            <a:r>
              <a:rPr lang="en-US" altLang="zh-CN" dirty="0" smtClean="0"/>
              <a:t>‘13</a:t>
            </a:r>
            <a:r>
              <a:rPr lang="en-US" altLang="zh-CN" dirty="0"/>
              <a:t>). </a:t>
            </a:r>
            <a:endParaRPr lang="en-US" altLang="zh-CN" dirty="0" smtClean="0"/>
          </a:p>
          <a:p>
            <a:r>
              <a:rPr lang="en-US" altLang="zh-CN" dirty="0" smtClean="0"/>
              <a:t>The fitting impl</a:t>
            </a:r>
            <a:r>
              <a:rPr lang="en-US" altLang="zh-CN" dirty="0" smtClean="0"/>
              <a:t>i</a:t>
            </a:r>
            <a:r>
              <a:rPr lang="en-US" altLang="zh-CN" dirty="0" smtClean="0"/>
              <a:t>es: the axial </a:t>
            </a:r>
            <a:r>
              <a:rPr lang="en-US" altLang="zh-CN" dirty="0"/>
              <a:t>current relaxation time </a:t>
            </a:r>
            <a:r>
              <a:rPr lang="el-GR" altLang="zh-CN" i="1" dirty="0"/>
              <a:t>τ</a:t>
            </a:r>
            <a:r>
              <a:rPr lang="en-US" altLang="zh-CN" i="1" baseline="-25000" dirty="0"/>
              <a:t>a</a:t>
            </a:r>
            <a:r>
              <a:rPr lang="en-US" altLang="zh-CN" baseline="-25000" dirty="0"/>
              <a:t> </a:t>
            </a:r>
            <a:r>
              <a:rPr lang="en-US" altLang="zh-CN" dirty="0"/>
              <a:t>~ 40 – 80 </a:t>
            </a:r>
            <a:r>
              <a:rPr lang="el-GR" altLang="zh-CN" i="1" dirty="0"/>
              <a:t>τ</a:t>
            </a:r>
            <a:r>
              <a:rPr lang="en-US" altLang="zh-CN" i="1" baseline="-25000" dirty="0"/>
              <a:t>0</a:t>
            </a:r>
            <a:r>
              <a:rPr lang="en-US" altLang="zh-CN" dirty="0"/>
              <a:t> </a:t>
            </a:r>
            <a:r>
              <a:rPr lang="en-US" altLang="zh-CN" dirty="0" smtClean="0"/>
              <a:t>(</a:t>
            </a:r>
            <a:r>
              <a:rPr lang="el-GR" altLang="zh-CN" i="1" dirty="0"/>
              <a:t>τ</a:t>
            </a:r>
            <a:r>
              <a:rPr lang="en-US" altLang="zh-CN" i="1" baseline="-25000" dirty="0"/>
              <a:t>0</a:t>
            </a:r>
            <a:r>
              <a:rPr lang="en-US" altLang="zh-CN" dirty="0"/>
              <a:t> </a:t>
            </a:r>
            <a:r>
              <a:rPr lang="en-US" altLang="zh-CN" dirty="0" smtClean="0"/>
              <a:t>is the </a:t>
            </a:r>
            <a:r>
              <a:rPr lang="en-US" altLang="zh-CN" dirty="0" err="1" smtClean="0"/>
              <a:t>Drude</a:t>
            </a:r>
            <a:r>
              <a:rPr lang="en-US" altLang="zh-CN" dirty="0" smtClean="0"/>
              <a:t> life time</a:t>
            </a:r>
            <a:r>
              <a:rPr lang="en-US" altLang="zh-CN" dirty="0"/>
              <a:t>).</a:t>
            </a:r>
            <a:endParaRPr lang="en-US" altLang="zh-CN" i="1" dirty="0"/>
          </a:p>
        </p:txBody>
      </p:sp>
      <p:sp>
        <p:nvSpPr>
          <p:cNvPr id="9" name="TextBox 8"/>
          <p:cNvSpPr txBox="1"/>
          <p:nvPr/>
        </p:nvSpPr>
        <p:spPr>
          <a:xfrm>
            <a:off x="287722" y="4776898"/>
            <a:ext cx="8615914" cy="2031325"/>
          </a:xfrm>
          <a:prstGeom prst="rect">
            <a:avLst/>
          </a:prstGeom>
          <a:solidFill>
            <a:srgbClr val="FFFFCC"/>
          </a:solidFill>
          <a:ln>
            <a:solidFill>
              <a:schemeClr val="tx1"/>
            </a:solidFill>
          </a:ln>
        </p:spPr>
        <p:txBody>
          <a:bodyPr wrap="square" rtlCol="0">
            <a:spAutoFit/>
          </a:bodyPr>
          <a:lstStyle/>
          <a:p>
            <a:r>
              <a:rPr lang="en-US" altLang="zh-CN" dirty="0" smtClean="0"/>
              <a:t>Possible reasons for the suppression of the axial current </a:t>
            </a:r>
            <a:r>
              <a:rPr lang="en-US" altLang="zh-CN" dirty="0" smtClean="0"/>
              <a:t>relaxation:</a:t>
            </a:r>
          </a:p>
          <a:p>
            <a:endParaRPr lang="en-US" altLang="zh-CN" dirty="0" smtClean="0"/>
          </a:p>
          <a:p>
            <a:r>
              <a:rPr lang="en-US" altLang="zh-CN" dirty="0" smtClean="0"/>
              <a:t>Suggested by Nielson and </a:t>
            </a:r>
            <a:r>
              <a:rPr lang="en-US" altLang="zh-CN" dirty="0" err="1" smtClean="0"/>
              <a:t>Ninomeya</a:t>
            </a:r>
            <a:r>
              <a:rPr lang="en-US" altLang="zh-CN" dirty="0" smtClean="0"/>
              <a:t>: </a:t>
            </a:r>
            <a:r>
              <a:rPr lang="en-US" altLang="zh-CN" dirty="0" smtClean="0"/>
              <a:t>Charged </a:t>
            </a:r>
            <a:r>
              <a:rPr lang="en-US" altLang="zh-CN" dirty="0"/>
              <a:t>impurities are well screened (Thomas-Fermi factor ) for large valley scattering    (</a:t>
            </a:r>
            <a:r>
              <a:rPr lang="en-US" altLang="zh-CN" dirty="0">
                <a:sym typeface="Symbol"/>
              </a:rPr>
              <a:t></a:t>
            </a:r>
            <a:r>
              <a:rPr lang="en-US" altLang="zh-CN" dirty="0"/>
              <a:t>k &gt;&gt; </a:t>
            </a:r>
            <a:r>
              <a:rPr lang="en-US" altLang="zh-CN" i="1" dirty="0" err="1"/>
              <a:t>k</a:t>
            </a:r>
            <a:r>
              <a:rPr lang="en-US" altLang="zh-CN" baseline="-25000" dirty="0" err="1"/>
              <a:t>F</a:t>
            </a:r>
            <a:r>
              <a:rPr lang="en-US" altLang="zh-CN" baseline="-25000" dirty="0"/>
              <a:t> </a:t>
            </a:r>
            <a:r>
              <a:rPr lang="en-US" altLang="zh-CN" dirty="0"/>
              <a:t>)</a:t>
            </a:r>
            <a:r>
              <a:rPr lang="en-US" altLang="zh-CN" dirty="0" smtClean="0"/>
              <a:t>.</a:t>
            </a:r>
          </a:p>
          <a:p>
            <a:endParaRPr lang="en-US" altLang="zh-CN" dirty="0"/>
          </a:p>
          <a:p>
            <a:r>
              <a:rPr lang="en-US" altLang="zh-CN" dirty="0" smtClean="0"/>
              <a:t>Suggested by </a:t>
            </a:r>
            <a:r>
              <a:rPr lang="en-US" altLang="zh-CN" dirty="0" err="1" smtClean="0"/>
              <a:t>Burkov</a:t>
            </a:r>
            <a:r>
              <a:rPr lang="en-US" altLang="zh-CN" dirty="0" smtClean="0"/>
              <a:t>: Violation </a:t>
            </a:r>
            <a:r>
              <a:rPr lang="en-US" altLang="zh-CN" dirty="0"/>
              <a:t>of chiral symmetry is weak at low B, so </a:t>
            </a:r>
            <a:r>
              <a:rPr lang="en-US" altLang="zh-CN" dirty="0" smtClean="0"/>
              <a:t>the impurities may not scatter the axial current strongly.</a:t>
            </a:r>
            <a:endParaRPr lang="en-US" altLang="zh-CN" dirty="0" smtClean="0"/>
          </a:p>
        </p:txBody>
      </p:sp>
      <p:sp>
        <p:nvSpPr>
          <p:cNvPr id="10" name="TextBox 3"/>
          <p:cNvSpPr txBox="1"/>
          <p:nvPr/>
        </p:nvSpPr>
        <p:spPr>
          <a:xfrm>
            <a:off x="0" y="0"/>
            <a:ext cx="9144000" cy="646331"/>
          </a:xfrm>
          <a:prstGeom prst="rect">
            <a:avLst/>
          </a:prstGeom>
          <a:solidFill>
            <a:schemeClr val="bg2"/>
          </a:solidFill>
        </p:spPr>
        <p:txBody>
          <a:bodyPr wrap="square" rtlCol="0">
            <a:spAutoFit/>
          </a:bodyPr>
          <a:lstStyle/>
          <a:p>
            <a:pPr algn="ctr"/>
            <a:r>
              <a:rPr lang="en-US" altLang="zh-CN" sz="3600" dirty="0"/>
              <a:t>Relaxation time </a:t>
            </a:r>
            <a:r>
              <a:rPr lang="el-GR" altLang="zh-CN" sz="3600" i="1" dirty="0"/>
              <a:t>τ</a:t>
            </a:r>
            <a:r>
              <a:rPr lang="en-US" altLang="zh-CN" sz="3600" i="1" baseline="-25000" dirty="0"/>
              <a:t>a</a:t>
            </a:r>
            <a:r>
              <a:rPr lang="en-US" altLang="zh-CN" sz="3600" dirty="0"/>
              <a:t> of the pumped axial </a:t>
            </a:r>
            <a:r>
              <a:rPr lang="en-US" altLang="zh-CN" sz="3600" dirty="0" smtClean="0"/>
              <a:t>current</a:t>
            </a:r>
            <a:endParaRPr kumimoji="1" lang="zh-CN" altLang="en-US" sz="3600" dirty="0"/>
          </a:p>
        </p:txBody>
      </p:sp>
      <p:pic>
        <p:nvPicPr>
          <p:cNvPr id="3" name="图片 2" descr="cond_J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95679" y="677688"/>
            <a:ext cx="3525353" cy="2736345"/>
          </a:xfrm>
          <a:prstGeom prst="rect">
            <a:avLst/>
          </a:prstGeom>
        </p:spPr>
      </p:pic>
      <p:sp>
        <p:nvSpPr>
          <p:cNvPr id="6" name="矩形 5"/>
          <p:cNvSpPr/>
          <p:nvPr/>
        </p:nvSpPr>
        <p:spPr>
          <a:xfrm>
            <a:off x="528086" y="771769"/>
            <a:ext cx="161731" cy="341505"/>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30245029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2434498"/>
            <a:ext cx="8229600" cy="1668594"/>
          </a:xfrm>
        </p:spPr>
        <p:txBody>
          <a:bodyPr>
            <a:normAutofit fontScale="77500" lnSpcReduction="20000"/>
          </a:bodyPr>
          <a:lstStyle/>
          <a:p>
            <a:r>
              <a:rPr kumimoji="1" lang="en-US" altLang="zh-CN" sz="2800" dirty="0" smtClean="0"/>
              <a:t>1 Introduction to the </a:t>
            </a:r>
            <a:r>
              <a:rPr kumimoji="1" lang="en-US" altLang="zh-CN" sz="2800" dirty="0" err="1" smtClean="0"/>
              <a:t>Weyl</a:t>
            </a:r>
            <a:r>
              <a:rPr kumimoji="1" lang="en-US" altLang="zh-CN" sz="2800" dirty="0" smtClean="0"/>
              <a:t> and Dirac semimetals</a:t>
            </a:r>
          </a:p>
          <a:p>
            <a:r>
              <a:rPr kumimoji="1" lang="en-US" altLang="zh-CN" sz="2800" dirty="0" smtClean="0"/>
              <a:t>2 Introduction to the </a:t>
            </a:r>
            <a:r>
              <a:rPr kumimoji="1" lang="en-US" altLang="zh-CN" sz="2800" dirty="0"/>
              <a:t>c</a:t>
            </a:r>
            <a:r>
              <a:rPr kumimoji="1" lang="en-US" altLang="zh-CN" sz="2800" dirty="0" smtClean="0"/>
              <a:t>hiral anomaly effect</a:t>
            </a:r>
          </a:p>
          <a:p>
            <a:r>
              <a:rPr kumimoji="1" lang="en-US" altLang="zh-CN" sz="2800" dirty="0" smtClean="0"/>
              <a:t>3 Transport evidence for the chiral anomaly in </a:t>
            </a:r>
            <a:r>
              <a:rPr kumimoji="1" lang="en-US" altLang="zh-CN" sz="2800" dirty="0" smtClean="0"/>
              <a:t>Na</a:t>
            </a:r>
            <a:r>
              <a:rPr kumimoji="1" lang="en-US" altLang="zh-CN" sz="2800" baseline="-25000" dirty="0" smtClean="0"/>
              <a:t>3</a:t>
            </a:r>
            <a:r>
              <a:rPr kumimoji="1" lang="en-US" altLang="zh-CN" sz="2800" dirty="0" smtClean="0"/>
              <a:t>Bi</a:t>
            </a:r>
          </a:p>
          <a:p>
            <a:r>
              <a:rPr kumimoji="1" lang="en-US" altLang="zh-CN" sz="2800" dirty="0" smtClean="0"/>
              <a:t>4 Chiral anomaly in </a:t>
            </a:r>
            <a:r>
              <a:rPr lang="en-US" altLang="zh-CN" sz="2800" dirty="0" err="1" smtClean="0"/>
              <a:t>GdPtBi</a:t>
            </a:r>
            <a:r>
              <a:rPr lang="en-US" altLang="zh-CN" sz="2800" dirty="0" smtClean="0"/>
              <a:t>, a </a:t>
            </a:r>
            <a:r>
              <a:rPr kumimoji="1" lang="en-US" altLang="zh-CN" sz="2800" dirty="0" smtClean="0"/>
              <a:t>zero-gap semiconductor with strong spin orbit</a:t>
            </a:r>
            <a:r>
              <a:rPr kumimoji="1" lang="en-US" altLang="zh-CN" sz="2800" dirty="0"/>
              <a:t> </a:t>
            </a:r>
            <a:r>
              <a:rPr kumimoji="1" lang="en-US" altLang="zh-CN" sz="2800" dirty="0" smtClean="0"/>
              <a:t>coupling</a:t>
            </a:r>
            <a:endParaRPr kumimoji="1" lang="zh-CN" altLang="en-US" sz="2800" dirty="0"/>
          </a:p>
        </p:txBody>
      </p:sp>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kumimoji="1" lang="en-US" altLang="zh-CN" sz="4400" dirty="0"/>
              <a:t>Content</a:t>
            </a:r>
            <a:endParaRPr lang="en-US" sz="4400" b="1" dirty="0"/>
          </a:p>
        </p:txBody>
      </p:sp>
    </p:spTree>
    <p:extLst>
      <p:ext uri="{BB962C8B-B14F-4D97-AF65-F5344CB8AC3E}">
        <p14:creationId xmlns:p14="http://schemas.microsoft.com/office/powerpoint/2010/main" val="46309499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151507" y="2129393"/>
            <a:ext cx="4391665" cy="3366943"/>
          </a:xfrm>
          <a:prstGeom prst="rect">
            <a:avLst/>
          </a:prstGeom>
        </p:spPr>
      </p:pic>
      <p:sp>
        <p:nvSpPr>
          <p:cNvPr id="5" name="TextBox 8"/>
          <p:cNvSpPr txBox="1"/>
          <p:nvPr/>
        </p:nvSpPr>
        <p:spPr>
          <a:xfrm>
            <a:off x="1376750" y="5659461"/>
            <a:ext cx="6561134" cy="369332"/>
          </a:xfrm>
          <a:prstGeom prst="rect">
            <a:avLst/>
          </a:prstGeom>
          <a:solidFill>
            <a:srgbClr val="FFFFCC"/>
          </a:solidFill>
          <a:ln>
            <a:solidFill>
              <a:schemeClr val="tx1"/>
            </a:solidFill>
          </a:ln>
        </p:spPr>
        <p:txBody>
          <a:bodyPr wrap="square" rtlCol="0">
            <a:spAutoFit/>
          </a:bodyPr>
          <a:lstStyle/>
          <a:p>
            <a:r>
              <a:rPr lang="en-US" altLang="zh-CN" dirty="0" smtClean="0"/>
              <a:t>A turn-up trend at high field may indicate </a:t>
            </a:r>
            <a:r>
              <a:rPr lang="en-US" altLang="zh-CN" dirty="0" smtClean="0"/>
              <a:t>novel physics in high field.</a:t>
            </a:r>
            <a:endParaRPr lang="en-US" altLang="zh-CN" b="1" i="1" dirty="0"/>
          </a:p>
        </p:txBody>
      </p:sp>
      <p:sp>
        <p:nvSpPr>
          <p:cNvPr id="6" name="TextBox 3"/>
          <p:cNvSpPr txBox="1"/>
          <p:nvPr/>
        </p:nvSpPr>
        <p:spPr>
          <a:xfrm>
            <a:off x="2" y="0"/>
            <a:ext cx="9144000" cy="707886"/>
          </a:xfrm>
          <a:prstGeom prst="rect">
            <a:avLst/>
          </a:prstGeom>
          <a:solidFill>
            <a:schemeClr val="bg2"/>
          </a:solidFill>
        </p:spPr>
        <p:txBody>
          <a:bodyPr wrap="square" rtlCol="0">
            <a:spAutoFit/>
          </a:bodyPr>
          <a:lstStyle/>
          <a:p>
            <a:pPr algn="ctr"/>
            <a:r>
              <a:rPr kumimoji="1" lang="en-US" altLang="zh-CN" sz="4000" dirty="0" smtClean="0"/>
              <a:t>High-Field </a:t>
            </a:r>
            <a:r>
              <a:rPr kumimoji="1" lang="en-US" altLang="zh-CN" sz="4000" dirty="0"/>
              <a:t>Kink</a:t>
            </a:r>
            <a:endParaRPr kumimoji="1" lang="zh-CN" altLang="en-US" sz="4000" dirty="0"/>
          </a:p>
        </p:txBody>
      </p:sp>
      <p:pic>
        <p:nvPicPr>
          <p:cNvPr id="2" name="图片 1"/>
          <p:cNvPicPr>
            <a:picLocks noChangeAspect="1"/>
          </p:cNvPicPr>
          <p:nvPr/>
        </p:nvPicPr>
        <p:blipFill>
          <a:blip r:embed="rId4"/>
          <a:stretch>
            <a:fillRect/>
          </a:stretch>
        </p:blipFill>
        <p:spPr>
          <a:xfrm>
            <a:off x="4645805" y="2078083"/>
            <a:ext cx="4317124" cy="3366944"/>
          </a:xfrm>
          <a:prstGeom prst="rect">
            <a:avLst/>
          </a:prstGeom>
        </p:spPr>
      </p:pic>
      <p:sp>
        <p:nvSpPr>
          <p:cNvPr id="8" name="矩形 7"/>
          <p:cNvSpPr/>
          <p:nvPr/>
        </p:nvSpPr>
        <p:spPr>
          <a:xfrm>
            <a:off x="4269481" y="2167877"/>
            <a:ext cx="695413" cy="61681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7" name="图片 6" descr="phi_x.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09318" y="665063"/>
            <a:ext cx="1449142" cy="1502814"/>
          </a:xfrm>
          <a:prstGeom prst="rect">
            <a:avLst/>
          </a:prstGeom>
        </p:spPr>
      </p:pic>
      <p:sp>
        <p:nvSpPr>
          <p:cNvPr id="3" name="矩形 2"/>
          <p:cNvSpPr/>
          <p:nvPr/>
        </p:nvSpPr>
        <p:spPr>
          <a:xfrm>
            <a:off x="5747474" y="1255420"/>
            <a:ext cx="513167" cy="373696"/>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38265415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lang="en-US" altLang="zh-CN" sz="4400" dirty="0" err="1"/>
              <a:t>Weyl</a:t>
            </a:r>
            <a:r>
              <a:rPr lang="en-US" altLang="zh-CN" sz="4400" dirty="0"/>
              <a:t> </a:t>
            </a:r>
            <a:r>
              <a:rPr lang="en-US" altLang="zh-CN" sz="4400" dirty="0" smtClean="0"/>
              <a:t>Nodes </a:t>
            </a:r>
            <a:r>
              <a:rPr lang="en-US" altLang="zh-CN" sz="4400" dirty="0"/>
              <a:t>in the half-</a:t>
            </a:r>
            <a:r>
              <a:rPr lang="en-US" altLang="zh-CN" sz="4400" dirty="0" err="1"/>
              <a:t>Heusler</a:t>
            </a:r>
            <a:r>
              <a:rPr lang="en-US" altLang="zh-CN" sz="4400" dirty="0"/>
              <a:t> </a:t>
            </a:r>
            <a:r>
              <a:rPr lang="en-US" altLang="zh-CN" sz="4400" dirty="0" err="1"/>
              <a:t>GdPtBi</a:t>
            </a:r>
            <a:r>
              <a:rPr lang="en-US" altLang="zh-CN" sz="4400" dirty="0"/>
              <a:t> </a:t>
            </a:r>
            <a:endParaRPr lang="en-US" sz="4400" b="1" dirty="0"/>
          </a:p>
        </p:txBody>
      </p:sp>
      <p:pic>
        <p:nvPicPr>
          <p:cNvPr id="12" name="图片 11"/>
          <p:cNvPicPr>
            <a:picLocks noChangeAspect="1"/>
          </p:cNvPicPr>
          <p:nvPr/>
        </p:nvPicPr>
        <p:blipFill>
          <a:blip r:embed="rId3"/>
          <a:stretch>
            <a:fillRect/>
          </a:stretch>
        </p:blipFill>
        <p:spPr>
          <a:xfrm>
            <a:off x="988274" y="2032000"/>
            <a:ext cx="3413061" cy="1805940"/>
          </a:xfrm>
          <a:prstGeom prst="rect">
            <a:avLst/>
          </a:prstGeom>
        </p:spPr>
      </p:pic>
      <p:pic>
        <p:nvPicPr>
          <p:cNvPr id="13" name="图片 12"/>
          <p:cNvPicPr>
            <a:picLocks noChangeAspect="1"/>
          </p:cNvPicPr>
          <p:nvPr/>
        </p:nvPicPr>
        <p:blipFill>
          <a:blip r:embed="rId4"/>
          <a:stretch>
            <a:fillRect/>
          </a:stretch>
        </p:blipFill>
        <p:spPr>
          <a:xfrm>
            <a:off x="1097010" y="4065032"/>
            <a:ext cx="2768600" cy="2362200"/>
          </a:xfrm>
          <a:prstGeom prst="rect">
            <a:avLst/>
          </a:prstGeom>
        </p:spPr>
      </p:pic>
      <p:sp>
        <p:nvSpPr>
          <p:cNvPr id="15" name="文本框 14"/>
          <p:cNvSpPr txBox="1"/>
          <p:nvPr/>
        </p:nvSpPr>
        <p:spPr>
          <a:xfrm>
            <a:off x="697863" y="1435062"/>
            <a:ext cx="3828955" cy="646331"/>
          </a:xfrm>
          <a:prstGeom prst="rect">
            <a:avLst/>
          </a:prstGeom>
          <a:noFill/>
        </p:spPr>
        <p:txBody>
          <a:bodyPr wrap="none" rtlCol="0">
            <a:spAutoFit/>
          </a:bodyPr>
          <a:lstStyle/>
          <a:p>
            <a:r>
              <a:rPr kumimoji="1" lang="en-US" altLang="zh-CN" dirty="0" err="1" smtClean="0"/>
              <a:t>Hirschberger</a:t>
            </a:r>
            <a:r>
              <a:rPr kumimoji="1" lang="en-US" altLang="zh-CN" dirty="0" smtClean="0"/>
              <a:t>, et. al., </a:t>
            </a:r>
            <a:r>
              <a:rPr kumimoji="1" lang="en-US" altLang="zh-CN" dirty="0" err="1" smtClean="0"/>
              <a:t>arXiv</a:t>
            </a:r>
            <a:r>
              <a:rPr kumimoji="1" lang="en-US" altLang="zh-CN" dirty="0" smtClean="0"/>
              <a:t>: </a:t>
            </a:r>
            <a:r>
              <a:rPr lang="en-US" altLang="zh-CN" dirty="0" smtClean="0"/>
              <a:t>1602.07219</a:t>
            </a:r>
            <a:endParaRPr lang="en-US" altLang="zh-CN" dirty="0"/>
          </a:p>
          <a:p>
            <a:endParaRPr kumimoji="1" lang="zh-CN" altLang="en-US" dirty="0"/>
          </a:p>
        </p:txBody>
      </p:sp>
      <p:pic>
        <p:nvPicPr>
          <p:cNvPr id="16" name="图片 15"/>
          <p:cNvPicPr>
            <a:picLocks noChangeAspect="1"/>
          </p:cNvPicPr>
          <p:nvPr/>
        </p:nvPicPr>
        <p:blipFill>
          <a:blip r:embed="rId5"/>
          <a:stretch>
            <a:fillRect/>
          </a:stretch>
        </p:blipFill>
        <p:spPr>
          <a:xfrm>
            <a:off x="4895700" y="1349627"/>
            <a:ext cx="3021522" cy="2488313"/>
          </a:xfrm>
          <a:prstGeom prst="rect">
            <a:avLst/>
          </a:prstGeom>
        </p:spPr>
      </p:pic>
      <p:pic>
        <p:nvPicPr>
          <p:cNvPr id="17" name="图片 16"/>
          <p:cNvPicPr>
            <a:picLocks noChangeAspect="1"/>
          </p:cNvPicPr>
          <p:nvPr/>
        </p:nvPicPr>
        <p:blipFill>
          <a:blip r:embed="rId6"/>
          <a:stretch>
            <a:fillRect/>
          </a:stretch>
        </p:blipFill>
        <p:spPr>
          <a:xfrm>
            <a:off x="4895700" y="4065032"/>
            <a:ext cx="3111324" cy="2643726"/>
          </a:xfrm>
          <a:prstGeom prst="rect">
            <a:avLst/>
          </a:prstGeom>
        </p:spPr>
      </p:pic>
      <p:sp>
        <p:nvSpPr>
          <p:cNvPr id="18" name="文本框 17"/>
          <p:cNvSpPr txBox="1"/>
          <p:nvPr/>
        </p:nvSpPr>
        <p:spPr>
          <a:xfrm>
            <a:off x="6762663" y="1341763"/>
            <a:ext cx="826669" cy="369332"/>
          </a:xfrm>
          <a:prstGeom prst="rect">
            <a:avLst/>
          </a:prstGeom>
          <a:noFill/>
        </p:spPr>
        <p:txBody>
          <a:bodyPr wrap="none" rtlCol="0">
            <a:spAutoFit/>
          </a:bodyPr>
          <a:lstStyle/>
          <a:p>
            <a:r>
              <a:rPr kumimoji="1" lang="en-US" altLang="zh-CN" dirty="0" err="1" smtClean="0"/>
              <a:t>GdPtBi</a:t>
            </a:r>
            <a:endParaRPr kumimoji="1" lang="zh-CN" altLang="en-US" dirty="0"/>
          </a:p>
        </p:txBody>
      </p:sp>
      <p:sp>
        <p:nvSpPr>
          <p:cNvPr id="20" name="矩形 19"/>
          <p:cNvSpPr/>
          <p:nvPr/>
        </p:nvSpPr>
        <p:spPr>
          <a:xfrm>
            <a:off x="7791801" y="1349627"/>
            <a:ext cx="215223" cy="35948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21" name="矩形 20"/>
          <p:cNvSpPr/>
          <p:nvPr/>
        </p:nvSpPr>
        <p:spPr>
          <a:xfrm>
            <a:off x="7066252" y="4190472"/>
            <a:ext cx="215223" cy="35948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9" name="文本框 18"/>
          <p:cNvSpPr txBox="1"/>
          <p:nvPr/>
        </p:nvSpPr>
        <p:spPr>
          <a:xfrm>
            <a:off x="6884056" y="4194313"/>
            <a:ext cx="700770" cy="369332"/>
          </a:xfrm>
          <a:prstGeom prst="rect">
            <a:avLst/>
          </a:prstGeom>
          <a:noFill/>
        </p:spPr>
        <p:txBody>
          <a:bodyPr wrap="none" rtlCol="0">
            <a:spAutoFit/>
          </a:bodyPr>
          <a:lstStyle/>
          <a:p>
            <a:r>
              <a:rPr kumimoji="1" lang="en-US" altLang="zh-CN" dirty="0" smtClean="0"/>
              <a:t>Na</a:t>
            </a:r>
            <a:r>
              <a:rPr kumimoji="1" lang="en-US" altLang="zh-CN" baseline="-25000" dirty="0" smtClean="0"/>
              <a:t>3</a:t>
            </a:r>
            <a:r>
              <a:rPr kumimoji="1" lang="en-US" altLang="zh-CN" dirty="0" smtClean="0"/>
              <a:t>Bi</a:t>
            </a:r>
            <a:endParaRPr kumimoji="1" lang="zh-CN" altLang="en-US" dirty="0"/>
          </a:p>
        </p:txBody>
      </p:sp>
    </p:spTree>
    <p:extLst>
      <p:ext uri="{BB962C8B-B14F-4D97-AF65-F5344CB8AC3E}">
        <p14:creationId xmlns:p14="http://schemas.microsoft.com/office/powerpoint/2010/main" val="56967028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1621974" y="1446550"/>
            <a:ext cx="3210044" cy="2552749"/>
          </a:xfrm>
          <a:prstGeom prst="rect">
            <a:avLst/>
          </a:prstGeom>
        </p:spPr>
      </p:pic>
      <p:sp>
        <p:nvSpPr>
          <p:cNvPr id="5" name="TextBox 3"/>
          <p:cNvSpPr txBox="1"/>
          <p:nvPr/>
        </p:nvSpPr>
        <p:spPr>
          <a:xfrm>
            <a:off x="0" y="0"/>
            <a:ext cx="9144000" cy="1446550"/>
          </a:xfrm>
          <a:prstGeom prst="rect">
            <a:avLst/>
          </a:prstGeom>
          <a:solidFill>
            <a:schemeClr val="bg2"/>
          </a:solidFill>
        </p:spPr>
        <p:txBody>
          <a:bodyPr wrap="square" rtlCol="0">
            <a:spAutoFit/>
          </a:bodyPr>
          <a:lstStyle/>
          <a:p>
            <a:pPr algn="ctr"/>
            <a:r>
              <a:rPr lang="en-US" altLang="zh-CN" sz="4400" dirty="0" smtClean="0"/>
              <a:t>Negative </a:t>
            </a:r>
            <a:r>
              <a:rPr lang="en-US" altLang="zh-CN" sz="4400" dirty="0" err="1" smtClean="0"/>
              <a:t>Magnetoresistance</a:t>
            </a:r>
            <a:r>
              <a:rPr lang="en-US" altLang="zh-CN" sz="4400" dirty="0" smtClean="0"/>
              <a:t> </a:t>
            </a:r>
            <a:r>
              <a:rPr lang="en-US" altLang="zh-CN" sz="4400" dirty="0"/>
              <a:t>in the half-</a:t>
            </a:r>
            <a:r>
              <a:rPr lang="en-US" altLang="zh-CN" sz="4400" dirty="0" err="1"/>
              <a:t>Heusler</a:t>
            </a:r>
            <a:r>
              <a:rPr lang="en-US" altLang="zh-CN" sz="4400" dirty="0"/>
              <a:t> </a:t>
            </a:r>
            <a:r>
              <a:rPr lang="en-US" altLang="zh-CN" sz="4400" dirty="0" err="1"/>
              <a:t>GdPtBi</a:t>
            </a:r>
            <a:r>
              <a:rPr lang="en-US" altLang="zh-CN" sz="4400" dirty="0"/>
              <a:t> </a:t>
            </a:r>
            <a:endParaRPr lang="en-US" sz="4400" b="1" dirty="0"/>
          </a:p>
        </p:txBody>
      </p:sp>
      <p:pic>
        <p:nvPicPr>
          <p:cNvPr id="7" name="图片 6"/>
          <p:cNvPicPr>
            <a:picLocks noChangeAspect="1"/>
          </p:cNvPicPr>
          <p:nvPr/>
        </p:nvPicPr>
        <p:blipFill>
          <a:blip r:embed="rId4"/>
          <a:stretch>
            <a:fillRect/>
          </a:stretch>
        </p:blipFill>
        <p:spPr>
          <a:xfrm>
            <a:off x="1809418" y="4153551"/>
            <a:ext cx="3022600" cy="2336800"/>
          </a:xfrm>
          <a:prstGeom prst="rect">
            <a:avLst/>
          </a:prstGeom>
        </p:spPr>
      </p:pic>
      <p:pic>
        <p:nvPicPr>
          <p:cNvPr id="14" name="图片 13"/>
          <p:cNvPicPr>
            <a:picLocks noChangeAspect="1"/>
          </p:cNvPicPr>
          <p:nvPr/>
        </p:nvPicPr>
        <p:blipFill>
          <a:blip r:embed="rId5"/>
          <a:stretch>
            <a:fillRect/>
          </a:stretch>
        </p:blipFill>
        <p:spPr>
          <a:xfrm>
            <a:off x="5236342" y="1434369"/>
            <a:ext cx="3087131" cy="2564930"/>
          </a:xfrm>
          <a:prstGeom prst="rect">
            <a:avLst/>
          </a:prstGeom>
        </p:spPr>
      </p:pic>
      <p:sp>
        <p:nvSpPr>
          <p:cNvPr id="15" name="文本框 14"/>
          <p:cNvSpPr txBox="1"/>
          <p:nvPr/>
        </p:nvSpPr>
        <p:spPr>
          <a:xfrm>
            <a:off x="409919" y="2653903"/>
            <a:ext cx="826669" cy="369332"/>
          </a:xfrm>
          <a:prstGeom prst="rect">
            <a:avLst/>
          </a:prstGeom>
          <a:noFill/>
        </p:spPr>
        <p:txBody>
          <a:bodyPr wrap="none" rtlCol="0">
            <a:spAutoFit/>
          </a:bodyPr>
          <a:lstStyle/>
          <a:p>
            <a:r>
              <a:rPr kumimoji="1" lang="en-US" altLang="zh-CN" dirty="0" err="1" smtClean="0"/>
              <a:t>GdPtBi</a:t>
            </a:r>
            <a:endParaRPr kumimoji="1" lang="zh-CN" altLang="en-US" dirty="0"/>
          </a:p>
        </p:txBody>
      </p:sp>
      <p:sp>
        <p:nvSpPr>
          <p:cNvPr id="16" name="文本框 15"/>
          <p:cNvSpPr txBox="1"/>
          <p:nvPr/>
        </p:nvSpPr>
        <p:spPr>
          <a:xfrm>
            <a:off x="535818" y="4886138"/>
            <a:ext cx="700770" cy="369332"/>
          </a:xfrm>
          <a:prstGeom prst="rect">
            <a:avLst/>
          </a:prstGeom>
          <a:noFill/>
        </p:spPr>
        <p:txBody>
          <a:bodyPr wrap="none" rtlCol="0">
            <a:spAutoFit/>
          </a:bodyPr>
          <a:lstStyle/>
          <a:p>
            <a:r>
              <a:rPr kumimoji="1" lang="en-US" altLang="zh-CN" dirty="0" smtClean="0"/>
              <a:t>Na</a:t>
            </a:r>
            <a:r>
              <a:rPr kumimoji="1" lang="en-US" altLang="zh-CN" baseline="-25000" dirty="0" smtClean="0"/>
              <a:t>3</a:t>
            </a:r>
            <a:r>
              <a:rPr kumimoji="1" lang="en-US" altLang="zh-CN" dirty="0" smtClean="0"/>
              <a:t>Bi</a:t>
            </a:r>
            <a:endParaRPr kumimoji="1" lang="zh-CN" altLang="en-US" dirty="0"/>
          </a:p>
        </p:txBody>
      </p:sp>
      <p:pic>
        <p:nvPicPr>
          <p:cNvPr id="17" name="图片 16"/>
          <p:cNvPicPr>
            <a:picLocks noChangeAspect="1"/>
          </p:cNvPicPr>
          <p:nvPr/>
        </p:nvPicPr>
        <p:blipFill>
          <a:blip r:embed="rId6"/>
          <a:stretch>
            <a:fillRect/>
          </a:stretch>
        </p:blipFill>
        <p:spPr>
          <a:xfrm>
            <a:off x="5236342" y="4359402"/>
            <a:ext cx="2684801" cy="2277627"/>
          </a:xfrm>
          <a:prstGeom prst="rect">
            <a:avLst/>
          </a:prstGeom>
        </p:spPr>
      </p:pic>
      <p:sp>
        <p:nvSpPr>
          <p:cNvPr id="18" name="矩形 17"/>
          <p:cNvSpPr/>
          <p:nvPr/>
        </p:nvSpPr>
        <p:spPr>
          <a:xfrm>
            <a:off x="1647687" y="1820596"/>
            <a:ext cx="296344" cy="341505"/>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9" name="矩形 18"/>
          <p:cNvSpPr/>
          <p:nvPr/>
        </p:nvSpPr>
        <p:spPr>
          <a:xfrm>
            <a:off x="1670435" y="4453482"/>
            <a:ext cx="296344" cy="341505"/>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8027129" y="1661124"/>
            <a:ext cx="296344" cy="341505"/>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21" name="矩形 20"/>
          <p:cNvSpPr/>
          <p:nvPr/>
        </p:nvSpPr>
        <p:spPr>
          <a:xfrm>
            <a:off x="5103848" y="4282729"/>
            <a:ext cx="296344" cy="341505"/>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50609969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211098"/>
            <a:ext cx="8229600" cy="5494501"/>
          </a:xfrm>
        </p:spPr>
        <p:txBody>
          <a:bodyPr>
            <a:normAutofit/>
          </a:bodyPr>
          <a:lstStyle/>
          <a:p>
            <a:r>
              <a:rPr kumimoji="1" lang="en-US" altLang="zh-CN" sz="2800" dirty="0" smtClean="0"/>
              <a:t>Negative </a:t>
            </a:r>
            <a:r>
              <a:rPr kumimoji="1" lang="en-US" altLang="zh-CN" sz="2800" dirty="0" smtClean="0"/>
              <a:t>longitudinal </a:t>
            </a:r>
            <a:r>
              <a:rPr kumimoji="1" lang="en-US" altLang="zh-CN" sz="2800" dirty="0" err="1" smtClean="0"/>
              <a:t>magnetoresistance</a:t>
            </a:r>
            <a:r>
              <a:rPr kumimoji="1" lang="en-US" altLang="zh-CN" sz="2800" dirty="0" smtClean="0"/>
              <a:t> </a:t>
            </a:r>
            <a:r>
              <a:rPr kumimoji="1" lang="en-US" altLang="zh-CN" sz="2800" dirty="0" smtClean="0"/>
              <a:t>in </a:t>
            </a:r>
            <a:r>
              <a:rPr kumimoji="1" lang="en-US" altLang="zh-CN" sz="2800" dirty="0" smtClean="0"/>
              <a:t>non-metallic </a:t>
            </a:r>
            <a:r>
              <a:rPr kumimoji="1" lang="en-US" altLang="zh-CN" sz="2800" dirty="0" smtClean="0"/>
              <a:t>Na</a:t>
            </a:r>
            <a:r>
              <a:rPr kumimoji="1" lang="en-US" altLang="zh-CN" sz="2800" baseline="-25000" dirty="0" smtClean="0"/>
              <a:t>3</a:t>
            </a:r>
            <a:r>
              <a:rPr kumimoji="1" lang="en-US" altLang="zh-CN" sz="2800" dirty="0" smtClean="0"/>
              <a:t>Bi.</a:t>
            </a:r>
            <a:endParaRPr kumimoji="1" lang="en-US" altLang="zh-CN" sz="2800" dirty="0" smtClean="0"/>
          </a:p>
          <a:p>
            <a:r>
              <a:rPr kumimoji="1" lang="en-US" altLang="zh-CN" sz="2800" dirty="0" smtClean="0"/>
              <a:t>Qualitatively </a:t>
            </a:r>
            <a:r>
              <a:rPr kumimoji="1" lang="en-US" altLang="zh-CN" sz="2800" dirty="0" smtClean="0"/>
              <a:t>consistent with the chiral anomaly effect </a:t>
            </a:r>
            <a:r>
              <a:rPr kumimoji="1" lang="en-US" altLang="zh-CN" sz="2800" dirty="0" smtClean="0"/>
              <a:t>when </a:t>
            </a:r>
            <a:r>
              <a:rPr kumimoji="1" lang="en-US" altLang="zh-CN" sz="2800" dirty="0" smtClean="0"/>
              <a:t>rotating both </a:t>
            </a:r>
            <a:r>
              <a:rPr kumimoji="1" lang="en-US" altLang="zh-CN" sz="2800" b="1" dirty="0" smtClean="0"/>
              <a:t>E</a:t>
            </a:r>
            <a:r>
              <a:rPr kumimoji="1" lang="en-US" altLang="zh-CN" sz="2800" dirty="0" smtClean="0"/>
              <a:t> and </a:t>
            </a:r>
            <a:r>
              <a:rPr kumimoji="1" lang="en-US" altLang="zh-CN" sz="2800" b="1" dirty="0" smtClean="0"/>
              <a:t>B</a:t>
            </a:r>
            <a:r>
              <a:rPr kumimoji="1" lang="en-US" altLang="zh-CN" sz="2800" dirty="0" smtClean="0"/>
              <a:t>.</a:t>
            </a:r>
          </a:p>
          <a:p>
            <a:r>
              <a:rPr kumimoji="1" lang="en-US" altLang="zh-CN" sz="2800" dirty="0" smtClean="0"/>
              <a:t>The </a:t>
            </a:r>
            <a:r>
              <a:rPr kumimoji="1" lang="en-US" altLang="zh-CN" sz="2800" dirty="0" smtClean="0"/>
              <a:t>axial </a:t>
            </a:r>
            <a:r>
              <a:rPr kumimoji="1" lang="en-US" altLang="zh-CN" sz="2800" dirty="0" smtClean="0"/>
              <a:t>current is locked to </a:t>
            </a:r>
            <a:r>
              <a:rPr kumimoji="1" lang="en-US" altLang="zh-CN" sz="2800" b="1" dirty="0" smtClean="0"/>
              <a:t>B</a:t>
            </a:r>
            <a:r>
              <a:rPr kumimoji="1" lang="en-US" altLang="zh-CN" sz="2800" dirty="0" smtClean="0"/>
              <a:t> </a:t>
            </a:r>
            <a:r>
              <a:rPr kumimoji="1" lang="en-US" altLang="zh-CN" sz="2800" dirty="0"/>
              <a:t>and </a:t>
            </a:r>
            <a:r>
              <a:rPr kumimoji="1" lang="en-US" altLang="zh-CN" sz="2800" b="1" dirty="0" smtClean="0"/>
              <a:t>E</a:t>
            </a:r>
            <a:r>
              <a:rPr kumimoji="1" lang="en-US" altLang="zh-CN" sz="2800" dirty="0" smtClean="0"/>
              <a:t>.</a:t>
            </a:r>
          </a:p>
          <a:p>
            <a:r>
              <a:rPr lang="el-GR" altLang="zh-CN" sz="2800" i="1" dirty="0"/>
              <a:t>τ</a:t>
            </a:r>
            <a:r>
              <a:rPr lang="en-US" altLang="zh-CN" sz="2800" i="1" baseline="-25000" dirty="0"/>
              <a:t>a</a:t>
            </a:r>
            <a:r>
              <a:rPr lang="en-US" altLang="zh-CN" sz="2800" baseline="-25000" dirty="0"/>
              <a:t> </a:t>
            </a:r>
            <a:r>
              <a:rPr lang="en-US" altLang="zh-CN" sz="2800" dirty="0"/>
              <a:t>~ 40 – 80 </a:t>
            </a:r>
            <a:r>
              <a:rPr lang="el-GR" altLang="zh-CN" sz="2800" i="1" dirty="0" smtClean="0"/>
              <a:t>τ</a:t>
            </a:r>
            <a:r>
              <a:rPr lang="en-US" altLang="zh-CN" sz="2800" i="1" baseline="-25000" dirty="0" smtClean="0"/>
              <a:t>0</a:t>
            </a:r>
            <a:endParaRPr kumimoji="1" lang="en-US" altLang="zh-CN" sz="2800" dirty="0" smtClean="0"/>
          </a:p>
          <a:p>
            <a:r>
              <a:rPr kumimoji="1" lang="en-US" altLang="zh-CN" sz="2800" dirty="0" err="1" smtClean="0"/>
              <a:t>GdPtBi</a:t>
            </a:r>
            <a:r>
              <a:rPr kumimoji="1" lang="en-US" altLang="zh-CN" sz="2800" dirty="0" smtClean="0"/>
              <a:t> shows evidence for the chiral anomaly effect</a:t>
            </a:r>
            <a:endParaRPr kumimoji="1" lang="zh-CN" altLang="en-US" sz="2800" dirty="0"/>
          </a:p>
        </p:txBody>
      </p:sp>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kumimoji="1" lang="en-US" altLang="zh-CN" sz="4400" dirty="0" smtClean="0"/>
              <a:t>Conclusion</a:t>
            </a:r>
            <a:endParaRPr lang="en-US" sz="4400" b="1" dirty="0"/>
          </a:p>
        </p:txBody>
      </p:sp>
      <p:sp>
        <p:nvSpPr>
          <p:cNvPr id="5" name="文本框 4"/>
          <p:cNvSpPr txBox="1"/>
          <p:nvPr/>
        </p:nvSpPr>
        <p:spPr>
          <a:xfrm>
            <a:off x="2242779" y="4957343"/>
            <a:ext cx="3849131" cy="1015663"/>
          </a:xfrm>
          <a:prstGeom prst="rect">
            <a:avLst/>
          </a:prstGeom>
          <a:noFill/>
        </p:spPr>
        <p:txBody>
          <a:bodyPr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kumimoji="1" lang="en-US" altLang="zh-CN" sz="60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Thank You!</a:t>
            </a:r>
            <a:endParaRPr kumimoji="1" lang="zh-CN" alt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Tree>
    <p:extLst>
      <p:ext uri="{BB962C8B-B14F-4D97-AF65-F5344CB8AC3E}">
        <p14:creationId xmlns:p14="http://schemas.microsoft.com/office/powerpoint/2010/main" val="226049630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877810" y="2769840"/>
            <a:ext cx="3849131" cy="1015663"/>
          </a:xfrm>
          <a:prstGeom prst="rect">
            <a:avLst/>
          </a:prstGeom>
          <a:noFill/>
        </p:spPr>
        <p:txBody>
          <a:bodyPr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kumimoji="1" lang="en-US" altLang="zh-CN" sz="60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Thank You!</a:t>
            </a:r>
            <a:endParaRPr kumimoji="1" lang="zh-CN" altLang="en-US" sz="6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Tree>
    <p:extLst>
      <p:ext uri="{BB962C8B-B14F-4D97-AF65-F5344CB8AC3E}">
        <p14:creationId xmlns:p14="http://schemas.microsoft.com/office/powerpoint/2010/main" val="164017736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9144000" cy="769441"/>
          </a:xfrm>
          <a:prstGeom prst="rect">
            <a:avLst/>
          </a:prstGeom>
          <a:solidFill>
            <a:schemeClr val="bg2"/>
          </a:solidFill>
        </p:spPr>
        <p:txBody>
          <a:bodyPr wrap="square" rtlCol="0">
            <a:spAutoFit/>
          </a:bodyPr>
          <a:lstStyle/>
          <a:p>
            <a:pPr algn="ctr"/>
            <a:r>
              <a:rPr lang="en-US" altLang="zh-CN" sz="4400" dirty="0" err="1"/>
              <a:t>Weyl</a:t>
            </a:r>
            <a:r>
              <a:rPr lang="en-US" altLang="zh-CN" sz="4400" dirty="0"/>
              <a:t> </a:t>
            </a:r>
            <a:r>
              <a:rPr lang="en-US" altLang="zh-CN" sz="4400" dirty="0" smtClean="0"/>
              <a:t>Nodes </a:t>
            </a:r>
            <a:r>
              <a:rPr lang="en-US" altLang="zh-CN" sz="4400" dirty="0"/>
              <a:t>in the half-</a:t>
            </a:r>
            <a:r>
              <a:rPr lang="en-US" altLang="zh-CN" sz="4400" dirty="0" err="1"/>
              <a:t>Heusler</a:t>
            </a:r>
            <a:r>
              <a:rPr lang="en-US" altLang="zh-CN" sz="4400" dirty="0"/>
              <a:t> </a:t>
            </a:r>
            <a:r>
              <a:rPr lang="en-US" altLang="zh-CN" sz="4400" dirty="0" err="1"/>
              <a:t>GdPtBi</a:t>
            </a:r>
            <a:r>
              <a:rPr lang="en-US" altLang="zh-CN" sz="4400" dirty="0"/>
              <a:t> </a:t>
            </a:r>
            <a:endParaRPr lang="en-US" sz="4400" b="1" dirty="0"/>
          </a:p>
        </p:txBody>
      </p:sp>
      <p:pic>
        <p:nvPicPr>
          <p:cNvPr id="6" name="图片 5"/>
          <p:cNvPicPr>
            <a:picLocks noChangeAspect="1"/>
          </p:cNvPicPr>
          <p:nvPr/>
        </p:nvPicPr>
        <p:blipFill>
          <a:blip r:embed="rId3"/>
          <a:stretch>
            <a:fillRect/>
          </a:stretch>
        </p:blipFill>
        <p:spPr>
          <a:xfrm>
            <a:off x="988274" y="4084754"/>
            <a:ext cx="3538544" cy="2472960"/>
          </a:xfrm>
          <a:prstGeom prst="rect">
            <a:avLst/>
          </a:prstGeom>
        </p:spPr>
      </p:pic>
      <p:sp>
        <p:nvSpPr>
          <p:cNvPr id="10" name="文本框 9"/>
          <p:cNvSpPr txBox="1"/>
          <p:nvPr/>
        </p:nvSpPr>
        <p:spPr>
          <a:xfrm>
            <a:off x="1501226" y="3623321"/>
            <a:ext cx="2349960" cy="369332"/>
          </a:xfrm>
          <a:prstGeom prst="rect">
            <a:avLst/>
          </a:prstGeom>
          <a:noFill/>
        </p:spPr>
        <p:txBody>
          <a:bodyPr wrap="none" rtlCol="0">
            <a:spAutoFit/>
          </a:bodyPr>
          <a:lstStyle/>
          <a:p>
            <a:r>
              <a:rPr kumimoji="1" lang="en-US" altLang="zh-CN" dirty="0" err="1" smtClean="0"/>
              <a:t>Khmelevskyi</a:t>
            </a:r>
            <a:r>
              <a:rPr kumimoji="1" lang="en-US" altLang="zh-CN" dirty="0" smtClean="0"/>
              <a:t>, PRB 2012</a:t>
            </a:r>
            <a:endParaRPr kumimoji="1" lang="zh-CN" altLang="en-US" dirty="0"/>
          </a:p>
        </p:txBody>
      </p:sp>
      <p:pic>
        <p:nvPicPr>
          <p:cNvPr id="12" name="图片 11"/>
          <p:cNvPicPr>
            <a:picLocks noChangeAspect="1"/>
          </p:cNvPicPr>
          <p:nvPr/>
        </p:nvPicPr>
        <p:blipFill>
          <a:blip r:embed="rId4"/>
          <a:stretch>
            <a:fillRect/>
          </a:stretch>
        </p:blipFill>
        <p:spPr>
          <a:xfrm>
            <a:off x="988274" y="1475740"/>
            <a:ext cx="3413061" cy="1805940"/>
          </a:xfrm>
          <a:prstGeom prst="rect">
            <a:avLst/>
          </a:prstGeom>
        </p:spPr>
      </p:pic>
      <p:pic>
        <p:nvPicPr>
          <p:cNvPr id="13" name="图片 12"/>
          <p:cNvPicPr>
            <a:picLocks noChangeAspect="1"/>
          </p:cNvPicPr>
          <p:nvPr/>
        </p:nvPicPr>
        <p:blipFill>
          <a:blip r:embed="rId5"/>
          <a:stretch>
            <a:fillRect/>
          </a:stretch>
        </p:blipFill>
        <p:spPr>
          <a:xfrm>
            <a:off x="5037366" y="1475740"/>
            <a:ext cx="2768600" cy="2362200"/>
          </a:xfrm>
          <a:prstGeom prst="rect">
            <a:avLst/>
          </a:prstGeom>
        </p:spPr>
      </p:pic>
      <p:pic>
        <p:nvPicPr>
          <p:cNvPr id="14" name="图片 13"/>
          <p:cNvPicPr>
            <a:picLocks noChangeAspect="1"/>
          </p:cNvPicPr>
          <p:nvPr/>
        </p:nvPicPr>
        <p:blipFill>
          <a:blip r:embed="rId6"/>
          <a:stretch>
            <a:fillRect/>
          </a:stretch>
        </p:blipFill>
        <p:spPr>
          <a:xfrm>
            <a:off x="5240953" y="3837940"/>
            <a:ext cx="3414184" cy="2719774"/>
          </a:xfrm>
          <a:prstGeom prst="rect">
            <a:avLst/>
          </a:prstGeom>
        </p:spPr>
      </p:pic>
    </p:spTree>
    <p:extLst>
      <p:ext uri="{BB962C8B-B14F-4D97-AF65-F5344CB8AC3E}">
        <p14:creationId xmlns:p14="http://schemas.microsoft.com/office/powerpoint/2010/main" val="44104608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descr="c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5115" y="4245351"/>
            <a:ext cx="1825631" cy="1828800"/>
          </a:xfrm>
          <a:prstGeom prst="rect">
            <a:avLst/>
          </a:prstGeom>
        </p:spPr>
      </p:pic>
      <p:pic>
        <p:nvPicPr>
          <p:cNvPr id="25" name="图片 24" descr="c-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91115" y="4238486"/>
            <a:ext cx="1828800" cy="1828800"/>
          </a:xfrm>
          <a:prstGeom prst="rect">
            <a:avLst/>
          </a:prstGeom>
        </p:spPr>
      </p:pic>
      <p:sp>
        <p:nvSpPr>
          <p:cNvPr id="27" name="文本框 26"/>
          <p:cNvSpPr txBox="1"/>
          <p:nvPr/>
        </p:nvSpPr>
        <p:spPr>
          <a:xfrm>
            <a:off x="1144049" y="6152629"/>
            <a:ext cx="563526" cy="461665"/>
          </a:xfrm>
          <a:prstGeom prst="rect">
            <a:avLst/>
          </a:prstGeom>
          <a:noFill/>
        </p:spPr>
        <p:txBody>
          <a:bodyPr wrap="none" rtlCol="0">
            <a:spAutoFit/>
          </a:bodyPr>
          <a:lstStyle/>
          <a:p>
            <a:r>
              <a:rPr kumimoji="1" lang="en-US" altLang="zh-CN" sz="2400" dirty="0" smtClean="0"/>
              <a:t>= 1</a:t>
            </a:r>
            <a:endParaRPr kumimoji="1" lang="zh-CN" altLang="en-US" sz="2400" dirty="0"/>
          </a:p>
        </p:txBody>
      </p:sp>
      <p:pic>
        <p:nvPicPr>
          <p:cNvPr id="28" name="图片 27"/>
          <p:cNvPicPr>
            <a:picLocks noChangeAspect="1"/>
          </p:cNvPicPr>
          <p:nvPr/>
        </p:nvPicPr>
        <p:blipFill>
          <a:blip r:embed="rId6"/>
          <a:stretch>
            <a:fillRect/>
          </a:stretch>
        </p:blipFill>
        <p:spPr>
          <a:xfrm>
            <a:off x="928801" y="3595601"/>
            <a:ext cx="2288250" cy="649750"/>
          </a:xfrm>
          <a:prstGeom prst="rect">
            <a:avLst/>
          </a:prstGeom>
        </p:spPr>
      </p:pic>
      <p:pic>
        <p:nvPicPr>
          <p:cNvPr id="31" name="图片 30"/>
          <p:cNvPicPr>
            <a:picLocks noChangeAspect="1"/>
          </p:cNvPicPr>
          <p:nvPr/>
        </p:nvPicPr>
        <p:blipFill>
          <a:blip r:embed="rId7"/>
          <a:stretch>
            <a:fillRect/>
          </a:stretch>
        </p:blipFill>
        <p:spPr>
          <a:xfrm>
            <a:off x="928801" y="6264667"/>
            <a:ext cx="215248" cy="286998"/>
          </a:xfrm>
          <a:prstGeom prst="rect">
            <a:avLst/>
          </a:prstGeom>
        </p:spPr>
      </p:pic>
      <p:sp>
        <p:nvSpPr>
          <p:cNvPr id="32" name="文本框 31"/>
          <p:cNvSpPr txBox="1"/>
          <p:nvPr/>
        </p:nvSpPr>
        <p:spPr>
          <a:xfrm>
            <a:off x="3468945" y="6133342"/>
            <a:ext cx="657752" cy="461665"/>
          </a:xfrm>
          <a:prstGeom prst="rect">
            <a:avLst/>
          </a:prstGeom>
          <a:noFill/>
        </p:spPr>
        <p:txBody>
          <a:bodyPr wrap="none" rtlCol="0">
            <a:spAutoFit/>
          </a:bodyPr>
          <a:lstStyle/>
          <a:p>
            <a:r>
              <a:rPr kumimoji="1" lang="en-US" altLang="zh-CN" sz="2400" dirty="0" smtClean="0"/>
              <a:t>= -1</a:t>
            </a:r>
            <a:endParaRPr kumimoji="1" lang="zh-CN" altLang="en-US" sz="2400" dirty="0"/>
          </a:p>
        </p:txBody>
      </p:sp>
      <p:pic>
        <p:nvPicPr>
          <p:cNvPr id="33" name="图片 32"/>
          <p:cNvPicPr>
            <a:picLocks noChangeAspect="1"/>
          </p:cNvPicPr>
          <p:nvPr/>
        </p:nvPicPr>
        <p:blipFill>
          <a:blip r:embed="rId7"/>
          <a:stretch>
            <a:fillRect/>
          </a:stretch>
        </p:blipFill>
        <p:spPr>
          <a:xfrm>
            <a:off x="3253697" y="6245380"/>
            <a:ext cx="215248" cy="286998"/>
          </a:xfrm>
          <a:prstGeom prst="rect">
            <a:avLst/>
          </a:prstGeom>
        </p:spPr>
      </p:pic>
      <p:sp>
        <p:nvSpPr>
          <p:cNvPr id="34" name="TextBox 8"/>
          <p:cNvSpPr txBox="1"/>
          <p:nvPr/>
        </p:nvSpPr>
        <p:spPr>
          <a:xfrm>
            <a:off x="135870" y="1181014"/>
            <a:ext cx="4957366" cy="830997"/>
          </a:xfrm>
          <a:prstGeom prst="rect">
            <a:avLst/>
          </a:prstGeom>
          <a:solidFill>
            <a:srgbClr val="FFFFCC"/>
          </a:solidFill>
          <a:ln>
            <a:solidFill>
              <a:schemeClr val="tx1"/>
            </a:solidFill>
          </a:ln>
        </p:spPr>
        <p:txBody>
          <a:bodyPr wrap="square" rtlCol="0">
            <a:spAutoFit/>
          </a:bodyPr>
          <a:lstStyle/>
          <a:p>
            <a:r>
              <a:rPr kumimoji="1" lang="en-US" altLang="zh-CN" dirty="0"/>
              <a:t>Similar to magnetic monopoles, </a:t>
            </a:r>
            <a:r>
              <a:rPr kumimoji="1" lang="en-US" altLang="zh-CN" dirty="0" err="1"/>
              <a:t>Weyl</a:t>
            </a:r>
            <a:r>
              <a:rPr kumimoji="1" lang="en-US" altLang="zh-CN" dirty="0"/>
              <a:t> nodes</a:t>
            </a:r>
          </a:p>
          <a:p>
            <a:r>
              <a:rPr kumimoji="1" lang="en-US" altLang="zh-CN" dirty="0"/>
              <a:t>serve as the </a:t>
            </a:r>
            <a:r>
              <a:rPr kumimoji="1" lang="en-US" altLang="zh-CN" dirty="0" smtClean="0"/>
              <a:t>sources </a:t>
            </a:r>
            <a:r>
              <a:rPr kumimoji="1" lang="en-US" altLang="zh-CN" dirty="0"/>
              <a:t>and </a:t>
            </a:r>
            <a:r>
              <a:rPr kumimoji="1" lang="en-US" altLang="zh-CN" dirty="0" smtClean="0"/>
              <a:t>sinks </a:t>
            </a:r>
            <a:r>
              <a:rPr kumimoji="1" lang="en-US" altLang="zh-CN" dirty="0"/>
              <a:t>of </a:t>
            </a:r>
            <a:r>
              <a:rPr kumimoji="1" lang="en-US" altLang="zh-CN" dirty="0" smtClean="0"/>
              <a:t>the Berry </a:t>
            </a:r>
            <a:r>
              <a:rPr kumimoji="1" lang="en-US" altLang="zh-CN" dirty="0"/>
              <a:t>flux.</a:t>
            </a:r>
            <a:endParaRPr kumimoji="1" lang="zh-CN" altLang="en-US" dirty="0"/>
          </a:p>
          <a:p>
            <a:endParaRPr lang="en-US" baseline="-25000" dirty="0" smtClean="0"/>
          </a:p>
        </p:txBody>
      </p:sp>
      <p:pic>
        <p:nvPicPr>
          <p:cNvPr id="43" name="图片 42" descr="Wely_node_arc.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19471" y="1707765"/>
            <a:ext cx="2533657" cy="1632719"/>
          </a:xfrm>
          <a:prstGeom prst="rect">
            <a:avLst/>
          </a:prstGeom>
        </p:spPr>
      </p:pic>
      <p:sp>
        <p:nvSpPr>
          <p:cNvPr id="45" name="文本框 44"/>
          <p:cNvSpPr txBox="1"/>
          <p:nvPr/>
        </p:nvSpPr>
        <p:spPr>
          <a:xfrm>
            <a:off x="5699730" y="3465501"/>
            <a:ext cx="3444270" cy="646331"/>
          </a:xfrm>
          <a:prstGeom prst="rect">
            <a:avLst/>
          </a:prstGeom>
          <a:noFill/>
        </p:spPr>
        <p:txBody>
          <a:bodyPr wrap="square" rtlCol="0">
            <a:spAutoFit/>
          </a:bodyPr>
          <a:lstStyle/>
          <a:p>
            <a:r>
              <a:rPr kumimoji="1" lang="en-US" altLang="zh-CN" dirty="0" smtClean="0"/>
              <a:t>Fermi </a:t>
            </a:r>
            <a:r>
              <a:rPr kumimoji="1" lang="en-US" altLang="zh-CN" dirty="0" smtClean="0"/>
              <a:t>arcs</a:t>
            </a:r>
            <a:r>
              <a:rPr kumimoji="1" lang="en-US" altLang="zh-CN" dirty="0"/>
              <a:t> </a:t>
            </a:r>
            <a:r>
              <a:rPr kumimoji="1" lang="en-US" altLang="zh-CN" dirty="0" smtClean="0"/>
              <a:t>connecting </a:t>
            </a:r>
            <a:r>
              <a:rPr kumimoji="1" lang="en-US" altLang="zh-CN" dirty="0" smtClean="0"/>
              <a:t>two </a:t>
            </a:r>
            <a:r>
              <a:rPr kumimoji="1" lang="en-US" altLang="zh-CN" dirty="0" err="1" smtClean="0"/>
              <a:t>Weyl</a:t>
            </a:r>
            <a:r>
              <a:rPr kumimoji="1" lang="en-US" altLang="zh-CN" dirty="0" smtClean="0"/>
              <a:t> </a:t>
            </a:r>
            <a:r>
              <a:rPr kumimoji="1" lang="en-US" altLang="zh-CN" dirty="0" smtClean="0"/>
              <a:t>nodes on the surface of </a:t>
            </a:r>
            <a:r>
              <a:rPr kumimoji="1" lang="en-US" altLang="zh-CN" dirty="0" err="1" smtClean="0"/>
              <a:t>TaAs</a:t>
            </a:r>
            <a:r>
              <a:rPr kumimoji="1" lang="en-US" altLang="zh-CN" dirty="0" smtClean="0"/>
              <a:t> </a:t>
            </a:r>
            <a:endParaRPr kumimoji="1" lang="en-US" altLang="zh-CN" dirty="0" smtClean="0"/>
          </a:p>
        </p:txBody>
      </p:sp>
      <p:sp>
        <p:nvSpPr>
          <p:cNvPr id="50" name="TextBox 8"/>
          <p:cNvSpPr txBox="1"/>
          <p:nvPr/>
        </p:nvSpPr>
        <p:spPr>
          <a:xfrm>
            <a:off x="5560001" y="779016"/>
            <a:ext cx="3476653" cy="830997"/>
          </a:xfrm>
          <a:prstGeom prst="rect">
            <a:avLst/>
          </a:prstGeom>
          <a:solidFill>
            <a:srgbClr val="FFFFCC"/>
          </a:solidFill>
          <a:ln>
            <a:solidFill>
              <a:schemeClr val="tx1"/>
            </a:solidFill>
          </a:ln>
        </p:spPr>
        <p:txBody>
          <a:bodyPr wrap="square" rtlCol="0">
            <a:spAutoFit/>
          </a:bodyPr>
          <a:lstStyle/>
          <a:p>
            <a:r>
              <a:rPr kumimoji="1" lang="en-US" altLang="zh-CN" dirty="0" err="1"/>
              <a:t>Weyl</a:t>
            </a:r>
            <a:r>
              <a:rPr kumimoji="1" lang="en-US" altLang="zh-CN" dirty="0"/>
              <a:t> branches have a linear </a:t>
            </a:r>
          </a:p>
          <a:p>
            <a:r>
              <a:rPr kumimoji="1" lang="en-US" altLang="zh-CN" dirty="0"/>
              <a:t>energy-momentum </a:t>
            </a:r>
            <a:r>
              <a:rPr kumimoji="1" lang="en-US" altLang="zh-CN" dirty="0" smtClean="0"/>
              <a:t>dispersion.</a:t>
            </a:r>
            <a:endParaRPr kumimoji="1" lang="zh-CN" altLang="en-US" dirty="0"/>
          </a:p>
          <a:p>
            <a:endParaRPr lang="en-US" baseline="-25000" dirty="0" smtClean="0"/>
          </a:p>
        </p:txBody>
      </p:sp>
      <p:sp>
        <p:nvSpPr>
          <p:cNvPr id="22"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err="1" smtClean="0"/>
              <a:t>Weyl</a:t>
            </a:r>
            <a:r>
              <a:rPr kumimoji="1" lang="en-US" altLang="zh-CN" sz="4000" dirty="0" smtClean="0"/>
              <a:t> </a:t>
            </a:r>
            <a:r>
              <a:rPr kumimoji="1" lang="en-US" altLang="zh-CN" sz="4000" dirty="0" smtClean="0"/>
              <a:t>Node and </a:t>
            </a:r>
            <a:r>
              <a:rPr kumimoji="1" lang="en-US" altLang="zh-CN" sz="4000" dirty="0" err="1" smtClean="0"/>
              <a:t>Weyl</a:t>
            </a:r>
            <a:r>
              <a:rPr kumimoji="1" lang="en-US" altLang="zh-CN" sz="4000" dirty="0" smtClean="0"/>
              <a:t> Semimetal</a:t>
            </a:r>
            <a:endParaRPr lang="en-US" sz="4000" b="1" dirty="0"/>
          </a:p>
        </p:txBody>
      </p:sp>
      <p:graphicFrame>
        <p:nvGraphicFramePr>
          <p:cNvPr id="23" name="对象 22"/>
          <p:cNvGraphicFramePr>
            <a:graphicFrameLocks noChangeAspect="1"/>
          </p:cNvGraphicFramePr>
          <p:nvPr>
            <p:extLst>
              <p:ext uri="{D42A27DB-BD31-4B8C-83A1-F6EECF244321}">
                <p14:modId xmlns:p14="http://schemas.microsoft.com/office/powerpoint/2010/main" val="1572716746"/>
              </p:ext>
            </p:extLst>
          </p:nvPr>
        </p:nvGraphicFramePr>
        <p:xfrm>
          <a:off x="4698494" y="2899169"/>
          <a:ext cx="114300" cy="165100"/>
        </p:xfrm>
        <a:graphic>
          <a:graphicData uri="http://schemas.openxmlformats.org/presentationml/2006/ole">
            <mc:AlternateContent xmlns:mc="http://schemas.openxmlformats.org/markup-compatibility/2006">
              <mc:Choice xmlns:v="urn:schemas-microsoft-com:vml" Requires="v">
                <p:oleObj spid="_x0000_s1395" name="公式" r:id="rId9" imgW="114300" imgH="165100" progId="Equation.3">
                  <p:embed/>
                </p:oleObj>
              </mc:Choice>
              <mc:Fallback>
                <p:oleObj name="公式" r:id="rId9" imgW="114300" imgH="165100" progId="Equation.3">
                  <p:embed/>
                  <p:pic>
                    <p:nvPicPr>
                      <p:cNvPr id="0" name=""/>
                      <p:cNvPicPr/>
                      <p:nvPr/>
                    </p:nvPicPr>
                    <p:blipFill>
                      <a:blip r:embed="rId10"/>
                      <a:stretch>
                        <a:fillRect/>
                      </a:stretch>
                    </p:blipFill>
                    <p:spPr>
                      <a:xfrm>
                        <a:off x="4698494" y="2899169"/>
                        <a:ext cx="114300" cy="165100"/>
                      </a:xfrm>
                      <a:prstGeom prst="rect">
                        <a:avLst/>
                      </a:prstGeom>
                    </p:spPr>
                  </p:pic>
                </p:oleObj>
              </mc:Fallback>
            </mc:AlternateContent>
          </a:graphicData>
        </a:graphic>
      </p:graphicFrame>
      <p:graphicFrame>
        <p:nvGraphicFramePr>
          <p:cNvPr id="35" name="对象 34"/>
          <p:cNvGraphicFramePr>
            <a:graphicFrameLocks noChangeAspect="1"/>
          </p:cNvGraphicFramePr>
          <p:nvPr>
            <p:extLst>
              <p:ext uri="{D42A27DB-BD31-4B8C-83A1-F6EECF244321}">
                <p14:modId xmlns:p14="http://schemas.microsoft.com/office/powerpoint/2010/main" val="929153873"/>
              </p:ext>
            </p:extLst>
          </p:nvPr>
        </p:nvGraphicFramePr>
        <p:xfrm>
          <a:off x="4516586" y="3030105"/>
          <a:ext cx="72774" cy="105118"/>
        </p:xfrm>
        <a:graphic>
          <a:graphicData uri="http://schemas.openxmlformats.org/presentationml/2006/ole">
            <mc:AlternateContent xmlns:mc="http://schemas.openxmlformats.org/markup-compatibility/2006">
              <mc:Choice xmlns:v="urn:schemas-microsoft-com:vml" Requires="v">
                <p:oleObj spid="_x0000_s1396" name="公式" r:id="rId11" imgW="114300" imgH="165100" progId="Equation.3">
                  <p:embed/>
                </p:oleObj>
              </mc:Choice>
              <mc:Fallback>
                <p:oleObj name="公式" r:id="rId11" imgW="114300" imgH="165100" progId="Equation.3">
                  <p:embed/>
                  <p:pic>
                    <p:nvPicPr>
                      <p:cNvPr id="0" name=""/>
                      <p:cNvPicPr/>
                      <p:nvPr/>
                    </p:nvPicPr>
                    <p:blipFill>
                      <a:blip r:embed="rId10"/>
                      <a:stretch>
                        <a:fillRect/>
                      </a:stretch>
                    </p:blipFill>
                    <p:spPr>
                      <a:xfrm>
                        <a:off x="4516586" y="3030105"/>
                        <a:ext cx="72774" cy="105118"/>
                      </a:xfrm>
                      <a:prstGeom prst="rect">
                        <a:avLst/>
                      </a:prstGeom>
                    </p:spPr>
                  </p:pic>
                </p:oleObj>
              </mc:Fallback>
            </mc:AlternateContent>
          </a:graphicData>
        </a:graphic>
      </p:graphicFrame>
      <p:pic>
        <p:nvPicPr>
          <p:cNvPr id="42" name="图片 41"/>
          <p:cNvPicPr>
            <a:picLocks noChangeAspect="1"/>
          </p:cNvPicPr>
          <p:nvPr/>
        </p:nvPicPr>
        <p:blipFill>
          <a:blip r:embed="rId12"/>
          <a:stretch>
            <a:fillRect/>
          </a:stretch>
        </p:blipFill>
        <p:spPr>
          <a:xfrm>
            <a:off x="2348543" y="2328046"/>
            <a:ext cx="2813310" cy="571123"/>
          </a:xfrm>
          <a:prstGeom prst="rect">
            <a:avLst/>
          </a:prstGeom>
        </p:spPr>
      </p:pic>
      <p:pic>
        <p:nvPicPr>
          <p:cNvPr id="44" name="图片 43"/>
          <p:cNvPicPr>
            <a:picLocks noChangeAspect="1"/>
          </p:cNvPicPr>
          <p:nvPr/>
        </p:nvPicPr>
        <p:blipFill>
          <a:blip r:embed="rId13"/>
          <a:stretch>
            <a:fillRect/>
          </a:stretch>
        </p:blipFill>
        <p:spPr>
          <a:xfrm>
            <a:off x="2614553" y="2899169"/>
            <a:ext cx="2093816" cy="508208"/>
          </a:xfrm>
          <a:prstGeom prst="rect">
            <a:avLst/>
          </a:prstGeom>
        </p:spPr>
      </p:pic>
      <p:pic>
        <p:nvPicPr>
          <p:cNvPr id="46" name="图片 45"/>
          <p:cNvPicPr>
            <a:picLocks noChangeAspect="1"/>
          </p:cNvPicPr>
          <p:nvPr/>
        </p:nvPicPr>
        <p:blipFill>
          <a:blip r:embed="rId14"/>
          <a:stretch>
            <a:fillRect/>
          </a:stretch>
        </p:blipFill>
        <p:spPr>
          <a:xfrm>
            <a:off x="5727091" y="4080933"/>
            <a:ext cx="3135592" cy="2150120"/>
          </a:xfrm>
          <a:prstGeom prst="rect">
            <a:avLst/>
          </a:prstGeom>
        </p:spPr>
      </p:pic>
      <p:sp>
        <p:nvSpPr>
          <p:cNvPr id="48" name="文本框 47"/>
          <p:cNvSpPr txBox="1"/>
          <p:nvPr/>
        </p:nvSpPr>
        <p:spPr>
          <a:xfrm>
            <a:off x="6018261" y="6347712"/>
            <a:ext cx="2701957" cy="369332"/>
          </a:xfrm>
          <a:prstGeom prst="rect">
            <a:avLst/>
          </a:prstGeom>
          <a:noFill/>
        </p:spPr>
        <p:txBody>
          <a:bodyPr wrap="none" rtlCol="0">
            <a:spAutoFit/>
          </a:bodyPr>
          <a:lstStyle/>
          <a:p>
            <a:r>
              <a:rPr kumimoji="1" lang="en-US" altLang="zh-CN" dirty="0" err="1" smtClean="0"/>
              <a:t>Hasan</a:t>
            </a:r>
            <a:r>
              <a:rPr kumimoji="1" lang="en-US" altLang="zh-CN" dirty="0" smtClean="0"/>
              <a:t> group, Science 2015</a:t>
            </a:r>
            <a:endParaRPr kumimoji="1" lang="zh-CN" altLang="en-US" dirty="0"/>
          </a:p>
        </p:txBody>
      </p:sp>
      <p:sp>
        <p:nvSpPr>
          <p:cNvPr id="2" name="矩形 1"/>
          <p:cNvSpPr/>
          <p:nvPr/>
        </p:nvSpPr>
        <p:spPr>
          <a:xfrm>
            <a:off x="5727091" y="4080933"/>
            <a:ext cx="171186" cy="31420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689470" y="2957102"/>
            <a:ext cx="1086130" cy="369332"/>
          </a:xfrm>
          <a:prstGeom prst="rect">
            <a:avLst/>
          </a:prstGeom>
        </p:spPr>
        <p:txBody>
          <a:bodyPr wrap="none">
            <a:spAutoFit/>
          </a:bodyPr>
          <a:lstStyle/>
          <a:p>
            <a:r>
              <a:rPr kumimoji="1" lang="en-US" altLang="zh-CN" dirty="0"/>
              <a:t>Berry flux</a:t>
            </a:r>
            <a:endParaRPr lang="zh-CN" altLang="en-US" dirty="0"/>
          </a:p>
        </p:txBody>
      </p:sp>
      <p:sp>
        <p:nvSpPr>
          <p:cNvPr id="49" name="矩形 48"/>
          <p:cNvSpPr/>
          <p:nvPr/>
        </p:nvSpPr>
        <p:spPr>
          <a:xfrm>
            <a:off x="31638" y="2399341"/>
            <a:ext cx="2239728" cy="369332"/>
          </a:xfrm>
          <a:prstGeom prst="rect">
            <a:avLst/>
          </a:prstGeom>
        </p:spPr>
        <p:txBody>
          <a:bodyPr wrap="none">
            <a:spAutoFit/>
          </a:bodyPr>
          <a:lstStyle/>
          <a:p>
            <a:r>
              <a:rPr kumimoji="1" lang="en-US" altLang="zh-CN" dirty="0"/>
              <a:t>Berry </a:t>
            </a:r>
            <a:r>
              <a:rPr kumimoji="1" lang="en-US" altLang="zh-CN" dirty="0" smtClean="0"/>
              <a:t>vector potential</a:t>
            </a:r>
            <a:endParaRPr lang="zh-CN" altLang="en-US" dirty="0"/>
          </a:p>
        </p:txBody>
      </p:sp>
    </p:spTree>
    <p:extLst>
      <p:ext uri="{BB962C8B-B14F-4D97-AF65-F5344CB8AC3E}">
        <p14:creationId xmlns:p14="http://schemas.microsoft.com/office/powerpoint/2010/main" val="122525435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00042" y="3407861"/>
            <a:ext cx="3597109" cy="646331"/>
          </a:xfrm>
          <a:prstGeom prst="rect">
            <a:avLst/>
          </a:prstGeom>
          <a:noFill/>
        </p:spPr>
        <p:txBody>
          <a:bodyPr wrap="none" rtlCol="0">
            <a:spAutoFit/>
          </a:bodyPr>
          <a:lstStyle/>
          <a:p>
            <a:r>
              <a:rPr kumimoji="1" lang="en-US" altLang="zh-CN" dirty="0" smtClean="0"/>
              <a:t>In Na</a:t>
            </a:r>
            <a:r>
              <a:rPr kumimoji="1" lang="en-US" altLang="zh-CN" baseline="-25000" dirty="0" smtClean="0"/>
              <a:t>3</a:t>
            </a:r>
            <a:r>
              <a:rPr kumimoji="1" lang="en-US" altLang="zh-CN" dirty="0" smtClean="0"/>
              <a:t>Bi, the Dirac node is protected </a:t>
            </a:r>
          </a:p>
          <a:p>
            <a:r>
              <a:rPr kumimoji="1" lang="en-US" altLang="zh-CN" dirty="0" smtClean="0"/>
              <a:t>by </a:t>
            </a:r>
            <a:r>
              <a:rPr kumimoji="1" lang="en-US" altLang="zh-CN" i="1" dirty="0" smtClean="0"/>
              <a:t>C</a:t>
            </a:r>
            <a:r>
              <a:rPr kumimoji="1" lang="en-US" altLang="zh-CN" i="1" baseline="-25000" dirty="0" smtClean="0"/>
              <a:t>3</a:t>
            </a:r>
            <a:r>
              <a:rPr kumimoji="1" lang="en-US" altLang="zh-CN" dirty="0" smtClean="0"/>
              <a:t> symmetry</a:t>
            </a:r>
            <a:endParaRPr kumimoji="1" lang="zh-CN" altLang="en-US" baseline="-25000" dirty="0"/>
          </a:p>
        </p:txBody>
      </p:sp>
      <p:sp>
        <p:nvSpPr>
          <p:cNvPr id="10" name="TextBox 8"/>
          <p:cNvSpPr txBox="1"/>
          <p:nvPr/>
        </p:nvSpPr>
        <p:spPr>
          <a:xfrm>
            <a:off x="3315614" y="1400224"/>
            <a:ext cx="5698293" cy="1107996"/>
          </a:xfrm>
          <a:prstGeom prst="rect">
            <a:avLst/>
          </a:prstGeom>
          <a:solidFill>
            <a:srgbClr val="FFFFCC"/>
          </a:solidFill>
          <a:ln>
            <a:solidFill>
              <a:schemeClr val="tx1"/>
            </a:solidFill>
          </a:ln>
        </p:spPr>
        <p:txBody>
          <a:bodyPr wrap="square" rtlCol="0">
            <a:spAutoFit/>
          </a:bodyPr>
          <a:lstStyle/>
          <a:p>
            <a:r>
              <a:rPr kumimoji="1" lang="en-US" altLang="zh-CN" dirty="0" smtClean="0"/>
              <a:t>The point </a:t>
            </a:r>
            <a:r>
              <a:rPr kumimoji="1" lang="en-US" altLang="zh-CN" dirty="0" smtClean="0"/>
              <a:t>group </a:t>
            </a:r>
            <a:r>
              <a:rPr kumimoji="1" lang="en-US" altLang="zh-CN" dirty="0" smtClean="0"/>
              <a:t>symmetry can prevent gap-opening when opposite </a:t>
            </a:r>
            <a:r>
              <a:rPr kumimoji="1" lang="en-US" altLang="zh-CN" dirty="0" err="1" smtClean="0"/>
              <a:t>Wely</a:t>
            </a:r>
            <a:r>
              <a:rPr kumimoji="1" lang="en-US" altLang="zh-CN" dirty="0" smtClean="0"/>
              <a:t> nodes meet. </a:t>
            </a:r>
            <a:r>
              <a:rPr kumimoji="1" lang="en-US" altLang="zh-CN" dirty="0" smtClean="0"/>
              <a:t>When T or I are broken, the </a:t>
            </a:r>
            <a:r>
              <a:rPr kumimoji="1" lang="en-US" altLang="zh-CN" dirty="0" err="1" smtClean="0"/>
              <a:t>Weyl</a:t>
            </a:r>
            <a:r>
              <a:rPr kumimoji="1" lang="en-US" altLang="zh-CN" dirty="0" smtClean="0"/>
              <a:t> </a:t>
            </a:r>
            <a:r>
              <a:rPr kumimoji="1" lang="en-US" altLang="zh-CN" dirty="0" smtClean="0"/>
              <a:t>nodes will be </a:t>
            </a:r>
            <a:r>
              <a:rPr kumimoji="1" lang="en-US" altLang="zh-CN" dirty="0" smtClean="0"/>
              <a:t>separated.</a:t>
            </a:r>
            <a:endParaRPr kumimoji="1" lang="en-US" altLang="zh-CN" dirty="0"/>
          </a:p>
          <a:p>
            <a:endParaRPr lang="en-US" baseline="-25000" dirty="0" smtClean="0"/>
          </a:p>
        </p:txBody>
      </p:sp>
      <p:sp>
        <p:nvSpPr>
          <p:cNvPr id="13" name="文本框 12"/>
          <p:cNvSpPr txBox="1"/>
          <p:nvPr/>
        </p:nvSpPr>
        <p:spPr>
          <a:xfrm>
            <a:off x="2917342" y="6106969"/>
            <a:ext cx="2307242" cy="369332"/>
          </a:xfrm>
          <a:prstGeom prst="rect">
            <a:avLst/>
          </a:prstGeom>
          <a:noFill/>
        </p:spPr>
        <p:txBody>
          <a:bodyPr wrap="none" rtlCol="0">
            <a:spAutoFit/>
          </a:bodyPr>
          <a:lstStyle/>
          <a:p>
            <a:r>
              <a:rPr kumimoji="1" lang="en-US" altLang="zh-CN" dirty="0" smtClean="0"/>
              <a:t>Wang et. al., PRB 2012</a:t>
            </a:r>
            <a:endParaRPr kumimoji="1" lang="zh-CN" altLang="en-US" dirty="0"/>
          </a:p>
        </p:txBody>
      </p:sp>
      <p:sp>
        <p:nvSpPr>
          <p:cNvPr id="15" name="文本框 14"/>
          <p:cNvSpPr txBox="1"/>
          <p:nvPr/>
        </p:nvSpPr>
        <p:spPr>
          <a:xfrm>
            <a:off x="4948642" y="3534364"/>
            <a:ext cx="3578032" cy="646331"/>
          </a:xfrm>
          <a:prstGeom prst="rect">
            <a:avLst/>
          </a:prstGeom>
          <a:noFill/>
        </p:spPr>
        <p:txBody>
          <a:bodyPr wrap="square" rtlCol="0">
            <a:spAutoFit/>
          </a:bodyPr>
          <a:lstStyle/>
          <a:p>
            <a:r>
              <a:rPr kumimoji="1" lang="en-US" altLang="zh-CN" dirty="0" smtClean="0"/>
              <a:t>Below </a:t>
            </a:r>
            <a:r>
              <a:rPr kumimoji="1" lang="en-US" altLang="zh-CN" dirty="0" smtClean="0"/>
              <a:t>shows how the Dirac node is split by the magnetic field</a:t>
            </a:r>
            <a:endParaRPr kumimoji="1" lang="zh-CN" altLang="en-US" baseline="-25000" dirty="0"/>
          </a:p>
        </p:txBody>
      </p:sp>
      <p:sp>
        <p:nvSpPr>
          <p:cNvPr id="11"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smtClean="0"/>
              <a:t>Dirac Semimetal</a:t>
            </a:r>
            <a:endParaRPr lang="en-US" sz="4000" b="1" dirty="0"/>
          </a:p>
        </p:txBody>
      </p:sp>
      <p:pic>
        <p:nvPicPr>
          <p:cNvPr id="2" name="图片 1"/>
          <p:cNvPicPr>
            <a:picLocks noChangeAspect="1"/>
          </p:cNvPicPr>
          <p:nvPr/>
        </p:nvPicPr>
        <p:blipFill>
          <a:blip r:embed="rId3"/>
          <a:stretch>
            <a:fillRect/>
          </a:stretch>
        </p:blipFill>
        <p:spPr>
          <a:xfrm>
            <a:off x="4741122" y="4282580"/>
            <a:ext cx="3486642" cy="1382634"/>
          </a:xfrm>
          <a:prstGeom prst="rect">
            <a:avLst/>
          </a:prstGeom>
        </p:spPr>
      </p:pic>
      <p:pic>
        <p:nvPicPr>
          <p:cNvPr id="4" name="图片 3" descr="Dirac_2cones.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519" y="1074533"/>
            <a:ext cx="3104135" cy="2006903"/>
          </a:xfrm>
          <a:prstGeom prst="rect">
            <a:avLst/>
          </a:prstGeom>
        </p:spPr>
      </p:pic>
      <p:pic>
        <p:nvPicPr>
          <p:cNvPr id="16" name="图片 15"/>
          <p:cNvPicPr>
            <a:picLocks noChangeAspect="1"/>
          </p:cNvPicPr>
          <p:nvPr/>
        </p:nvPicPr>
        <p:blipFill>
          <a:blip r:embed="rId5"/>
          <a:stretch>
            <a:fillRect/>
          </a:stretch>
        </p:blipFill>
        <p:spPr>
          <a:xfrm>
            <a:off x="995409" y="4180695"/>
            <a:ext cx="1921933" cy="2162175"/>
          </a:xfrm>
          <a:prstGeom prst="rect">
            <a:avLst/>
          </a:prstGeom>
        </p:spPr>
      </p:pic>
    </p:spTree>
    <p:extLst>
      <p:ext uri="{BB962C8B-B14F-4D97-AF65-F5344CB8AC3E}">
        <p14:creationId xmlns:p14="http://schemas.microsoft.com/office/powerpoint/2010/main" val="350115082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4242289" y="1370748"/>
            <a:ext cx="3749919" cy="646331"/>
          </a:xfrm>
          <a:prstGeom prst="rect">
            <a:avLst/>
          </a:prstGeom>
          <a:noFill/>
        </p:spPr>
        <p:txBody>
          <a:bodyPr wrap="square" rtlCol="0">
            <a:spAutoFit/>
          </a:bodyPr>
          <a:lstStyle/>
          <a:p>
            <a:r>
              <a:rPr lang="en-US" dirty="0" smtClean="0"/>
              <a:t>Only Na</a:t>
            </a:r>
            <a:r>
              <a:rPr lang="en-US" dirty="0" smtClean="0"/>
              <a:t>-3</a:t>
            </a:r>
            <a:r>
              <a:rPr lang="en-US" i="1" dirty="0" smtClean="0"/>
              <a:t>s</a:t>
            </a:r>
            <a:r>
              <a:rPr lang="en-US" dirty="0" smtClean="0"/>
              <a:t> and Bi-</a:t>
            </a:r>
            <a:r>
              <a:rPr lang="en-US" dirty="0" smtClean="0"/>
              <a:t>6</a:t>
            </a:r>
            <a:r>
              <a:rPr lang="en-US" i="1" dirty="0" smtClean="0"/>
              <a:t>p </a:t>
            </a:r>
            <a:r>
              <a:rPr lang="en-US" dirty="0" smtClean="0"/>
              <a:t>states </a:t>
            </a:r>
            <a:r>
              <a:rPr lang="en-US" dirty="0" smtClean="0"/>
              <a:t>lie near Fermi energy</a:t>
            </a:r>
            <a:r>
              <a:rPr lang="en-US" dirty="0" smtClean="0"/>
              <a:t>.</a:t>
            </a:r>
            <a:endParaRPr lang="en-US" dirty="0" smtClean="0"/>
          </a:p>
        </p:txBody>
      </p:sp>
      <p:sp>
        <p:nvSpPr>
          <p:cNvPr id="21" name="TextBox 20"/>
          <p:cNvSpPr txBox="1"/>
          <p:nvPr/>
        </p:nvSpPr>
        <p:spPr>
          <a:xfrm>
            <a:off x="4213943" y="2402558"/>
            <a:ext cx="4126322" cy="923330"/>
          </a:xfrm>
          <a:prstGeom prst="rect">
            <a:avLst/>
          </a:prstGeom>
          <a:noFill/>
        </p:spPr>
        <p:txBody>
          <a:bodyPr wrap="none" rtlCol="0">
            <a:spAutoFit/>
          </a:bodyPr>
          <a:lstStyle/>
          <a:p>
            <a:r>
              <a:rPr lang="en-US" dirty="0" smtClean="0"/>
              <a:t>Crossings protected against gap formation</a:t>
            </a:r>
          </a:p>
          <a:p>
            <a:r>
              <a:rPr lang="en-US" dirty="0" smtClean="0"/>
              <a:t>---  |S) and |P) states belong to different</a:t>
            </a:r>
          </a:p>
          <a:p>
            <a:r>
              <a:rPr lang="en-US" dirty="0" smtClean="0"/>
              <a:t>irreducible representations of </a:t>
            </a:r>
            <a:r>
              <a:rPr lang="en-US" i="1" dirty="0" smtClean="0"/>
              <a:t>C</a:t>
            </a:r>
            <a:r>
              <a:rPr lang="en-US" baseline="-25000" dirty="0" smtClean="0"/>
              <a:t>3</a:t>
            </a:r>
            <a:r>
              <a:rPr lang="en-US" dirty="0" smtClean="0"/>
              <a:t>.</a:t>
            </a:r>
            <a:endParaRPr lang="en-US" dirty="0"/>
          </a:p>
        </p:txBody>
      </p:sp>
      <p:sp>
        <p:nvSpPr>
          <p:cNvPr id="22" name="TextBox 21"/>
          <p:cNvSpPr txBox="1"/>
          <p:nvPr/>
        </p:nvSpPr>
        <p:spPr>
          <a:xfrm>
            <a:off x="4477847" y="3512256"/>
            <a:ext cx="2856747" cy="369332"/>
          </a:xfrm>
          <a:prstGeom prst="rect">
            <a:avLst/>
          </a:prstGeom>
          <a:noFill/>
        </p:spPr>
        <p:txBody>
          <a:bodyPr wrap="none" rtlCol="0">
            <a:spAutoFit/>
          </a:bodyPr>
          <a:lstStyle/>
          <a:p>
            <a:r>
              <a:rPr lang="en-US" dirty="0" smtClean="0"/>
              <a:t>2 </a:t>
            </a:r>
            <a:r>
              <a:rPr lang="en-US" dirty="0" smtClean="0"/>
              <a:t>Dirac nodes centered at</a:t>
            </a:r>
            <a:r>
              <a:rPr lang="en-US" b="1" dirty="0" smtClean="0"/>
              <a:t> </a:t>
            </a:r>
            <a:r>
              <a:rPr lang="en-US" b="1" dirty="0"/>
              <a:t>K</a:t>
            </a:r>
            <a:r>
              <a:rPr lang="en-US" baseline="-25000" dirty="0">
                <a:sym typeface="Symbol"/>
              </a:rPr>
              <a:t></a:t>
            </a:r>
            <a:r>
              <a:rPr lang="en-US" dirty="0" smtClean="0"/>
              <a:t> </a:t>
            </a:r>
            <a:endParaRPr lang="en-US" dirty="0"/>
          </a:p>
        </p:txBody>
      </p:sp>
      <p:pic>
        <p:nvPicPr>
          <p:cNvPr id="14340" name="Picture 4"/>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4979383" y="4039847"/>
            <a:ext cx="2397233" cy="24758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2" name="组 1"/>
          <p:cNvGrpSpPr/>
          <p:nvPr/>
        </p:nvGrpSpPr>
        <p:grpSpPr>
          <a:xfrm>
            <a:off x="874540" y="3994476"/>
            <a:ext cx="3101713" cy="2641097"/>
            <a:chOff x="606670" y="518691"/>
            <a:chExt cx="3101713" cy="2641097"/>
          </a:xfrm>
        </p:grpSpPr>
        <p:grpSp>
          <p:nvGrpSpPr>
            <p:cNvPr id="26" name="Group 25"/>
            <p:cNvGrpSpPr/>
            <p:nvPr/>
          </p:nvGrpSpPr>
          <p:grpSpPr>
            <a:xfrm>
              <a:off x="606670" y="896815"/>
              <a:ext cx="3101713" cy="1893641"/>
              <a:chOff x="606670" y="896815"/>
              <a:chExt cx="3101713" cy="1893641"/>
            </a:xfrm>
          </p:grpSpPr>
          <p:grpSp>
            <p:nvGrpSpPr>
              <p:cNvPr id="23" name="Group 22"/>
              <p:cNvGrpSpPr/>
              <p:nvPr/>
            </p:nvGrpSpPr>
            <p:grpSpPr>
              <a:xfrm>
                <a:off x="606670" y="896815"/>
                <a:ext cx="3101713" cy="1893641"/>
                <a:chOff x="606670" y="896815"/>
                <a:chExt cx="3101713" cy="1893641"/>
              </a:xfrm>
            </p:grpSpPr>
            <p:sp>
              <p:nvSpPr>
                <p:cNvPr id="4" name="Freeform 3"/>
                <p:cNvSpPr/>
                <p:nvPr/>
              </p:nvSpPr>
              <p:spPr>
                <a:xfrm>
                  <a:off x="1696915" y="896815"/>
                  <a:ext cx="1037493" cy="1635651"/>
                </a:xfrm>
                <a:custGeom>
                  <a:avLst/>
                  <a:gdLst>
                    <a:gd name="connsiteX0" fmla="*/ 0 w 1037493"/>
                    <a:gd name="connsiteY0" fmla="*/ 1635370 h 1635651"/>
                    <a:gd name="connsiteX1" fmla="*/ 123093 w 1037493"/>
                    <a:gd name="connsiteY1" fmla="*/ 1617785 h 1635651"/>
                    <a:gd name="connsiteX2" fmla="*/ 290147 w 1037493"/>
                    <a:gd name="connsiteY2" fmla="*/ 1521070 h 1635651"/>
                    <a:gd name="connsiteX3" fmla="*/ 430823 w 1037493"/>
                    <a:gd name="connsiteY3" fmla="*/ 1380393 h 1635651"/>
                    <a:gd name="connsiteX4" fmla="*/ 633047 w 1037493"/>
                    <a:gd name="connsiteY4" fmla="*/ 1072662 h 1635651"/>
                    <a:gd name="connsiteX5" fmla="*/ 861647 w 1037493"/>
                    <a:gd name="connsiteY5" fmla="*/ 553916 h 1635651"/>
                    <a:gd name="connsiteX6" fmla="*/ 1037493 w 1037493"/>
                    <a:gd name="connsiteY6" fmla="*/ 0 h 163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493" h="1635651">
                      <a:moveTo>
                        <a:pt x="0" y="1635370"/>
                      </a:moveTo>
                      <a:cubicBezTo>
                        <a:pt x="37367" y="1636102"/>
                        <a:pt x="74735" y="1636835"/>
                        <a:pt x="123093" y="1617785"/>
                      </a:cubicBezTo>
                      <a:cubicBezTo>
                        <a:pt x="171451" y="1598735"/>
                        <a:pt x="238859" y="1560635"/>
                        <a:pt x="290147" y="1521070"/>
                      </a:cubicBezTo>
                      <a:cubicBezTo>
                        <a:pt x="341435" y="1481505"/>
                        <a:pt x="373673" y="1455128"/>
                        <a:pt x="430823" y="1380393"/>
                      </a:cubicBezTo>
                      <a:cubicBezTo>
                        <a:pt x="487973" y="1305658"/>
                        <a:pt x="561243" y="1210408"/>
                        <a:pt x="633047" y="1072662"/>
                      </a:cubicBezTo>
                      <a:cubicBezTo>
                        <a:pt x="704851" y="934916"/>
                        <a:pt x="794239" y="732693"/>
                        <a:pt x="861647" y="553916"/>
                      </a:cubicBezTo>
                      <a:cubicBezTo>
                        <a:pt x="929055" y="375139"/>
                        <a:pt x="983274" y="187569"/>
                        <a:pt x="1037493" y="0"/>
                      </a:cubicBez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1696916" y="1567543"/>
                  <a:ext cx="1006354" cy="921189"/>
                </a:xfrm>
                <a:custGeom>
                  <a:avLst/>
                  <a:gdLst>
                    <a:gd name="connsiteX0" fmla="*/ 0 w 1099039"/>
                    <a:gd name="connsiteY0" fmla="*/ 0 h 439615"/>
                    <a:gd name="connsiteX1" fmla="*/ 167054 w 1099039"/>
                    <a:gd name="connsiteY1" fmla="*/ 8792 h 439615"/>
                    <a:gd name="connsiteX2" fmla="*/ 378070 w 1099039"/>
                    <a:gd name="connsiteY2" fmla="*/ 43961 h 439615"/>
                    <a:gd name="connsiteX3" fmla="*/ 545123 w 1099039"/>
                    <a:gd name="connsiteY3" fmla="*/ 96715 h 439615"/>
                    <a:gd name="connsiteX4" fmla="*/ 729762 w 1099039"/>
                    <a:gd name="connsiteY4" fmla="*/ 193430 h 439615"/>
                    <a:gd name="connsiteX5" fmla="*/ 993531 w 1099039"/>
                    <a:gd name="connsiteY5" fmla="*/ 369277 h 439615"/>
                    <a:gd name="connsiteX6" fmla="*/ 1099039 w 1099039"/>
                    <a:gd name="connsiteY6" fmla="*/ 439615 h 43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039" h="439615">
                      <a:moveTo>
                        <a:pt x="0" y="0"/>
                      </a:moveTo>
                      <a:cubicBezTo>
                        <a:pt x="52021" y="732"/>
                        <a:pt x="104042" y="1465"/>
                        <a:pt x="167054" y="8792"/>
                      </a:cubicBezTo>
                      <a:cubicBezTo>
                        <a:pt x="230066" y="16119"/>
                        <a:pt x="315059" y="29307"/>
                        <a:pt x="378070" y="43961"/>
                      </a:cubicBezTo>
                      <a:cubicBezTo>
                        <a:pt x="441081" y="58615"/>
                        <a:pt x="486508" y="71804"/>
                        <a:pt x="545123" y="96715"/>
                      </a:cubicBezTo>
                      <a:cubicBezTo>
                        <a:pt x="603738" y="121626"/>
                        <a:pt x="655027" y="148003"/>
                        <a:pt x="729762" y="193430"/>
                      </a:cubicBezTo>
                      <a:cubicBezTo>
                        <a:pt x="804497" y="238857"/>
                        <a:pt x="993531" y="369277"/>
                        <a:pt x="993531" y="369277"/>
                      </a:cubicBezTo>
                      <a:lnTo>
                        <a:pt x="1099039" y="439615"/>
                      </a:ln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V="1">
                  <a:off x="1696915" y="993531"/>
                  <a:ext cx="0" cy="17145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696914" y="1960684"/>
                  <a:ext cx="1793631" cy="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74023" y="1914865"/>
                  <a:ext cx="349776" cy="369332"/>
                </a:xfrm>
                <a:prstGeom prst="rect">
                  <a:avLst/>
                </a:prstGeom>
                <a:noFill/>
              </p:spPr>
              <p:txBody>
                <a:bodyPr wrap="none" rtlCol="0">
                  <a:spAutoFit/>
                </a:bodyPr>
                <a:lstStyle/>
                <a:p>
                  <a:r>
                    <a:rPr lang="en-US" dirty="0" err="1" smtClean="0"/>
                    <a:t>k</a:t>
                  </a:r>
                  <a:r>
                    <a:rPr lang="en-US" baseline="-25000" dirty="0" err="1" smtClean="0"/>
                    <a:t>z</a:t>
                  </a:r>
                  <a:endParaRPr lang="en-US" baseline="-25000" dirty="0"/>
                </a:p>
              </p:txBody>
            </p:sp>
            <p:sp>
              <p:nvSpPr>
                <p:cNvPr id="11" name="TextBox 10"/>
                <p:cNvSpPr txBox="1"/>
                <p:nvPr/>
              </p:nvSpPr>
              <p:spPr>
                <a:xfrm>
                  <a:off x="2795954" y="896815"/>
                  <a:ext cx="912429" cy="369332"/>
                </a:xfrm>
                <a:prstGeom prst="rect">
                  <a:avLst/>
                </a:prstGeom>
                <a:noFill/>
              </p:spPr>
              <p:txBody>
                <a:bodyPr wrap="none" rtlCol="0">
                  <a:spAutoFit/>
                </a:bodyPr>
                <a:lstStyle/>
                <a:p>
                  <a:r>
                    <a:rPr lang="en-US" dirty="0" smtClean="0"/>
                    <a:t>|</a:t>
                  </a:r>
                  <a:r>
                    <a:rPr lang="en-US" i="1" dirty="0" smtClean="0"/>
                    <a:t>S</a:t>
                  </a:r>
                  <a:r>
                    <a:rPr lang="en-US" dirty="0" smtClean="0"/>
                    <a:t>, </a:t>
                  </a:r>
                  <a:r>
                    <a:rPr lang="en-US" dirty="0" smtClean="0">
                      <a:sym typeface="Symbol"/>
                    </a:rPr>
                    <a:t>½ )</a:t>
                  </a:r>
                  <a:endParaRPr lang="en-US" dirty="0"/>
                </a:p>
              </p:txBody>
            </p:sp>
            <p:sp>
              <p:nvSpPr>
                <p:cNvPr id="12" name="TextBox 11"/>
                <p:cNvSpPr txBox="1"/>
                <p:nvPr/>
              </p:nvSpPr>
              <p:spPr>
                <a:xfrm>
                  <a:off x="2233301" y="2421124"/>
                  <a:ext cx="968535" cy="369332"/>
                </a:xfrm>
                <a:prstGeom prst="rect">
                  <a:avLst/>
                </a:prstGeom>
                <a:noFill/>
              </p:spPr>
              <p:txBody>
                <a:bodyPr wrap="none" rtlCol="0">
                  <a:spAutoFit/>
                </a:bodyPr>
                <a:lstStyle/>
                <a:p>
                  <a:r>
                    <a:rPr lang="en-US" dirty="0" smtClean="0"/>
                    <a:t>|</a:t>
                  </a:r>
                  <a:r>
                    <a:rPr lang="en-US" i="1" dirty="0" smtClean="0"/>
                    <a:t>P</a:t>
                  </a:r>
                  <a:r>
                    <a:rPr lang="en-US" dirty="0" smtClean="0"/>
                    <a:t>, </a:t>
                  </a:r>
                  <a:r>
                    <a:rPr lang="en-US" dirty="0" smtClean="0">
                      <a:sym typeface="Symbol"/>
                    </a:rPr>
                    <a:t></a:t>
                  </a:r>
                  <a:r>
                    <a:rPr lang="en-US" sz="1400" dirty="0" smtClean="0">
                      <a:sym typeface="Symbol"/>
                    </a:rPr>
                    <a:t>3/2</a:t>
                  </a:r>
                  <a:r>
                    <a:rPr lang="en-US" dirty="0" smtClean="0">
                      <a:sym typeface="Symbol"/>
                    </a:rPr>
                    <a:t>)</a:t>
                  </a:r>
                  <a:endParaRPr lang="en-US" dirty="0"/>
                </a:p>
              </p:txBody>
            </p:sp>
            <p:sp>
              <p:nvSpPr>
                <p:cNvPr id="13" name="TextBox 12"/>
                <p:cNvSpPr txBox="1"/>
                <p:nvPr/>
              </p:nvSpPr>
              <p:spPr>
                <a:xfrm>
                  <a:off x="606670" y="1382877"/>
                  <a:ext cx="902811" cy="369332"/>
                </a:xfrm>
                <a:prstGeom prst="rect">
                  <a:avLst/>
                </a:prstGeom>
                <a:noFill/>
              </p:spPr>
              <p:txBody>
                <a:bodyPr wrap="none" rtlCol="0">
                  <a:spAutoFit/>
                </a:bodyPr>
                <a:lstStyle/>
                <a:p>
                  <a:r>
                    <a:rPr lang="en-US" dirty="0" smtClean="0"/>
                    <a:t>60 </a:t>
                  </a:r>
                  <a:r>
                    <a:rPr lang="en-US" dirty="0" err="1" smtClean="0"/>
                    <a:t>meV</a:t>
                  </a:r>
                  <a:endParaRPr lang="en-US" dirty="0"/>
                </a:p>
              </p:txBody>
            </p:sp>
            <p:cxnSp>
              <p:nvCxnSpPr>
                <p:cNvPr id="16" name="Straight Arrow Connector 15"/>
                <p:cNvCxnSpPr>
                  <a:stCxn id="13" idx="3"/>
                </p:cNvCxnSpPr>
                <p:nvPr/>
              </p:nvCxnSpPr>
              <p:spPr>
                <a:xfrm>
                  <a:off x="1509481" y="1567543"/>
                  <a:ext cx="0" cy="364908"/>
                </a:xfrm>
                <a:prstGeom prst="straightConnector1">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420672" y="1638122"/>
                  <a:ext cx="383438" cy="369332"/>
                </a:xfrm>
                <a:prstGeom prst="rect">
                  <a:avLst/>
                </a:prstGeom>
                <a:noFill/>
              </p:spPr>
              <p:txBody>
                <a:bodyPr wrap="none" rtlCol="0">
                  <a:spAutoFit/>
                </a:bodyPr>
                <a:lstStyle/>
                <a:p>
                  <a:r>
                    <a:rPr lang="en-US" dirty="0" err="1" smtClean="0"/>
                    <a:t>k</a:t>
                  </a:r>
                  <a:r>
                    <a:rPr lang="en-US" baseline="-25000" dirty="0" err="1" smtClean="0"/>
                    <a:t>D</a:t>
                  </a:r>
                  <a:endParaRPr lang="en-US" baseline="-25000" dirty="0"/>
                </a:p>
              </p:txBody>
            </p:sp>
          </p:grpSp>
          <p:sp>
            <p:nvSpPr>
              <p:cNvPr id="25" name="TextBox 24"/>
              <p:cNvSpPr txBox="1"/>
              <p:nvPr/>
            </p:nvSpPr>
            <p:spPr>
              <a:xfrm>
                <a:off x="1696915" y="896815"/>
                <a:ext cx="296876" cy="369332"/>
              </a:xfrm>
              <a:prstGeom prst="rect">
                <a:avLst/>
              </a:prstGeom>
              <a:noFill/>
            </p:spPr>
            <p:txBody>
              <a:bodyPr wrap="none" rtlCol="0">
                <a:spAutoFit/>
              </a:bodyPr>
              <a:lstStyle/>
              <a:p>
                <a:r>
                  <a:rPr lang="en-US" dirty="0" smtClean="0"/>
                  <a:t>E</a:t>
                </a:r>
                <a:endParaRPr lang="en-US" dirty="0"/>
              </a:p>
            </p:txBody>
          </p:sp>
        </p:grpSp>
        <p:sp>
          <p:nvSpPr>
            <p:cNvPr id="27" name="TextBox 26"/>
            <p:cNvSpPr txBox="1"/>
            <p:nvPr/>
          </p:nvSpPr>
          <p:spPr>
            <a:xfrm>
              <a:off x="2919046" y="518691"/>
              <a:ext cx="721672" cy="369332"/>
            </a:xfrm>
            <a:prstGeom prst="rect">
              <a:avLst/>
            </a:prstGeom>
            <a:noFill/>
          </p:spPr>
          <p:txBody>
            <a:bodyPr wrap="none" rtlCol="0">
              <a:spAutoFit/>
            </a:bodyPr>
            <a:lstStyle/>
            <a:p>
              <a:r>
                <a:rPr lang="en-US" dirty="0" smtClean="0"/>
                <a:t>Na-3</a:t>
              </a:r>
              <a:r>
                <a:rPr lang="en-US" i="1" dirty="0" smtClean="0"/>
                <a:t>s</a:t>
              </a:r>
              <a:endParaRPr lang="en-US" i="1" dirty="0"/>
            </a:p>
          </p:txBody>
        </p:sp>
        <p:sp>
          <p:nvSpPr>
            <p:cNvPr id="28" name="TextBox 27"/>
            <p:cNvSpPr txBox="1"/>
            <p:nvPr/>
          </p:nvSpPr>
          <p:spPr>
            <a:xfrm>
              <a:off x="2246434" y="2790456"/>
              <a:ext cx="671979" cy="369332"/>
            </a:xfrm>
            <a:prstGeom prst="rect">
              <a:avLst/>
            </a:prstGeom>
            <a:noFill/>
          </p:spPr>
          <p:txBody>
            <a:bodyPr wrap="none" rtlCol="0">
              <a:spAutoFit/>
            </a:bodyPr>
            <a:lstStyle/>
            <a:p>
              <a:r>
                <a:rPr lang="en-US" dirty="0" smtClean="0"/>
                <a:t>Bi-6</a:t>
              </a:r>
              <a:r>
                <a:rPr lang="en-US" i="1" dirty="0" smtClean="0"/>
                <a:t>p</a:t>
              </a:r>
              <a:endParaRPr lang="en-US" i="1" dirty="0"/>
            </a:p>
          </p:txBody>
        </p:sp>
        <p:sp>
          <p:nvSpPr>
            <p:cNvPr id="6" name="Oval 5"/>
            <p:cNvSpPr/>
            <p:nvPr/>
          </p:nvSpPr>
          <p:spPr>
            <a:xfrm>
              <a:off x="2148760" y="1619268"/>
              <a:ext cx="309620" cy="141319"/>
            </a:xfrm>
            <a:prstGeom prst="ellipse">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1" name="图片 30"/>
          <p:cNvPicPr>
            <a:picLocks noChangeAspect="1"/>
          </p:cNvPicPr>
          <p:nvPr/>
        </p:nvPicPr>
        <p:blipFill>
          <a:blip r:embed="rId4"/>
          <a:stretch>
            <a:fillRect/>
          </a:stretch>
        </p:blipFill>
        <p:spPr>
          <a:xfrm>
            <a:off x="375494" y="888439"/>
            <a:ext cx="3320277" cy="2088813"/>
          </a:xfrm>
          <a:prstGeom prst="rect">
            <a:avLst/>
          </a:prstGeom>
        </p:spPr>
      </p:pic>
      <p:sp>
        <p:nvSpPr>
          <p:cNvPr id="41" name="文本框 40"/>
          <p:cNvSpPr txBox="1"/>
          <p:nvPr/>
        </p:nvSpPr>
        <p:spPr>
          <a:xfrm>
            <a:off x="782367" y="2956556"/>
            <a:ext cx="2364838" cy="369332"/>
          </a:xfrm>
          <a:prstGeom prst="rect">
            <a:avLst/>
          </a:prstGeom>
          <a:noFill/>
        </p:spPr>
        <p:txBody>
          <a:bodyPr wrap="none" rtlCol="0">
            <a:spAutoFit/>
          </a:bodyPr>
          <a:lstStyle/>
          <a:p>
            <a:r>
              <a:rPr kumimoji="1" lang="en-US" altLang="zh-CN" dirty="0" smtClean="0"/>
              <a:t>Wang, et. al., PRB 2012</a:t>
            </a:r>
            <a:endParaRPr kumimoji="1" lang="zh-CN" altLang="en-US" dirty="0"/>
          </a:p>
        </p:txBody>
      </p:sp>
      <p:grpSp>
        <p:nvGrpSpPr>
          <p:cNvPr id="42" name="Group 4"/>
          <p:cNvGrpSpPr/>
          <p:nvPr/>
        </p:nvGrpSpPr>
        <p:grpSpPr>
          <a:xfrm>
            <a:off x="235456" y="3532650"/>
            <a:ext cx="1214817" cy="1157625"/>
            <a:chOff x="6235002" y="1234556"/>
            <a:chExt cx="1384998" cy="1319795"/>
          </a:xfrm>
        </p:grpSpPr>
        <p:grpSp>
          <p:nvGrpSpPr>
            <p:cNvPr id="43" name="Group 5"/>
            <p:cNvGrpSpPr/>
            <p:nvPr/>
          </p:nvGrpSpPr>
          <p:grpSpPr>
            <a:xfrm>
              <a:off x="6467475" y="1234556"/>
              <a:ext cx="1152525" cy="1057275"/>
              <a:chOff x="5667375" y="2009775"/>
              <a:chExt cx="1152525" cy="1057275"/>
            </a:xfrm>
          </p:grpSpPr>
          <p:sp>
            <p:nvSpPr>
              <p:cNvPr id="47" name="Hexagon 9"/>
              <p:cNvSpPr/>
              <p:nvPr/>
            </p:nvSpPr>
            <p:spPr>
              <a:xfrm>
                <a:off x="5667375" y="2009775"/>
                <a:ext cx="1152525" cy="1057275"/>
              </a:xfrm>
              <a:prstGeom prst="hexagon">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10"/>
              <p:cNvCxnSpPr>
                <a:stCxn id="47" idx="2"/>
                <a:endCxn id="47" idx="5"/>
              </p:cNvCxnSpPr>
              <p:nvPr/>
            </p:nvCxnSpPr>
            <p:spPr>
              <a:xfrm flipV="1">
                <a:off x="5931694" y="2009775"/>
                <a:ext cx="623887" cy="105727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9" name="Straight Connector 11"/>
              <p:cNvCxnSpPr>
                <a:stCxn id="47" idx="4"/>
                <a:endCxn id="47" idx="1"/>
              </p:cNvCxnSpPr>
              <p:nvPr/>
            </p:nvCxnSpPr>
            <p:spPr>
              <a:xfrm>
                <a:off x="5931694" y="2009775"/>
                <a:ext cx="623887" cy="105727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0" name="Straight Connector 12"/>
              <p:cNvCxnSpPr>
                <a:stCxn id="47" idx="3"/>
                <a:endCxn id="47" idx="0"/>
              </p:cNvCxnSpPr>
              <p:nvPr/>
            </p:nvCxnSpPr>
            <p:spPr>
              <a:xfrm>
                <a:off x="5667375" y="2538413"/>
                <a:ext cx="1152525"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44" name="Group 6"/>
            <p:cNvGrpSpPr/>
            <p:nvPr/>
          </p:nvGrpSpPr>
          <p:grpSpPr>
            <a:xfrm>
              <a:off x="6235002" y="2074507"/>
              <a:ext cx="469809" cy="479844"/>
              <a:chOff x="5434902" y="2849726"/>
              <a:chExt cx="469809" cy="479844"/>
            </a:xfrm>
          </p:grpSpPr>
          <p:sp>
            <p:nvSpPr>
              <p:cNvPr id="45" name="TextBox 7"/>
              <p:cNvSpPr txBox="1"/>
              <p:nvPr/>
            </p:nvSpPr>
            <p:spPr>
              <a:xfrm>
                <a:off x="5434902" y="2849726"/>
                <a:ext cx="319318" cy="400110"/>
              </a:xfrm>
              <a:prstGeom prst="rect">
                <a:avLst/>
              </a:prstGeom>
              <a:noFill/>
            </p:spPr>
            <p:txBody>
              <a:bodyPr wrap="none" rtlCol="0">
                <a:spAutoFit/>
              </a:bodyPr>
              <a:lstStyle/>
              <a:p>
                <a:r>
                  <a:rPr lang="en-US" sz="2000" i="1" dirty="0" smtClean="0"/>
                  <a:t>C</a:t>
                </a:r>
                <a:endParaRPr lang="en-US" sz="2000" dirty="0"/>
              </a:p>
            </p:txBody>
          </p:sp>
          <p:sp>
            <p:nvSpPr>
              <p:cNvPr id="46" name="TextBox 8"/>
              <p:cNvSpPr txBox="1"/>
              <p:nvPr/>
            </p:nvSpPr>
            <p:spPr>
              <a:xfrm>
                <a:off x="5603024" y="2960238"/>
                <a:ext cx="301687" cy="369332"/>
              </a:xfrm>
              <a:prstGeom prst="rect">
                <a:avLst/>
              </a:prstGeom>
              <a:noFill/>
            </p:spPr>
            <p:txBody>
              <a:bodyPr wrap="none" rtlCol="0">
                <a:spAutoFit/>
              </a:bodyPr>
              <a:lstStyle/>
              <a:p>
                <a:r>
                  <a:rPr lang="en-US" dirty="0" smtClean="0"/>
                  <a:t>3</a:t>
                </a:r>
                <a:endParaRPr lang="en-US" dirty="0"/>
              </a:p>
            </p:txBody>
          </p:sp>
        </p:grpSp>
      </p:grpSp>
      <p:pic>
        <p:nvPicPr>
          <p:cNvPr id="8" name="图片 7"/>
          <p:cNvPicPr>
            <a:picLocks noChangeAspect="1"/>
          </p:cNvPicPr>
          <p:nvPr/>
        </p:nvPicPr>
        <p:blipFill>
          <a:blip r:embed="rId5"/>
          <a:stretch>
            <a:fillRect/>
          </a:stretch>
        </p:blipFill>
        <p:spPr>
          <a:xfrm>
            <a:off x="1450273" y="667212"/>
            <a:ext cx="1540882" cy="574566"/>
          </a:xfrm>
          <a:prstGeom prst="rect">
            <a:avLst/>
          </a:prstGeom>
        </p:spPr>
      </p:pic>
      <p:cxnSp>
        <p:nvCxnSpPr>
          <p:cNvPr id="52" name="直线箭头连接符 51"/>
          <p:cNvCxnSpPr/>
          <p:nvPr/>
        </p:nvCxnSpPr>
        <p:spPr>
          <a:xfrm>
            <a:off x="2416630" y="3881588"/>
            <a:ext cx="195313" cy="1436675"/>
          </a:xfrm>
          <a:prstGeom prst="straightConnector1">
            <a:avLst/>
          </a:prstGeom>
          <a:ln w="19050" cmpd="sng">
            <a:solidFill>
              <a:schemeClr val="accent4">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17" name="文本框 16"/>
          <p:cNvSpPr txBox="1"/>
          <p:nvPr/>
        </p:nvSpPr>
        <p:spPr>
          <a:xfrm>
            <a:off x="1450273" y="3520942"/>
            <a:ext cx="2720241" cy="369332"/>
          </a:xfrm>
          <a:prstGeom prst="rect">
            <a:avLst/>
          </a:prstGeom>
          <a:noFill/>
        </p:spPr>
        <p:txBody>
          <a:bodyPr wrap="none" rtlCol="0">
            <a:spAutoFit/>
          </a:bodyPr>
          <a:lstStyle/>
          <a:p>
            <a:r>
              <a:rPr kumimoji="1" lang="en-US" altLang="zh-CN" dirty="0" smtClean="0"/>
              <a:t>Protected by </a:t>
            </a:r>
            <a:r>
              <a:rPr kumimoji="1" lang="en-US" altLang="zh-CN" i="1" dirty="0" smtClean="0"/>
              <a:t>C</a:t>
            </a:r>
            <a:r>
              <a:rPr kumimoji="1" lang="en-US" altLang="zh-CN" i="1" baseline="-25000" dirty="0" smtClean="0"/>
              <a:t>3</a:t>
            </a:r>
            <a:r>
              <a:rPr kumimoji="1" lang="en-US" altLang="zh-CN" baseline="-25000" dirty="0" smtClean="0"/>
              <a:t> </a:t>
            </a:r>
            <a:r>
              <a:rPr kumimoji="1" lang="en-US" altLang="zh-CN" dirty="0" smtClean="0"/>
              <a:t> symmetry</a:t>
            </a:r>
            <a:endParaRPr kumimoji="1" lang="zh-CN" altLang="en-US" i="1" dirty="0"/>
          </a:p>
        </p:txBody>
      </p:sp>
      <p:sp>
        <p:nvSpPr>
          <p:cNvPr id="38"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a:t>Band Structure of Na</a:t>
            </a:r>
            <a:r>
              <a:rPr kumimoji="1" lang="en-US" altLang="zh-CN" sz="4000" baseline="-25000" dirty="0"/>
              <a:t>3</a:t>
            </a:r>
            <a:r>
              <a:rPr kumimoji="1" lang="en-US" altLang="zh-CN" sz="4000" dirty="0"/>
              <a:t>Bi</a:t>
            </a:r>
            <a:endParaRPr kumimoji="1" lang="zh-CN" altLang="en-US" sz="4000" dirty="0"/>
          </a:p>
        </p:txBody>
      </p:sp>
    </p:spTree>
    <p:extLst>
      <p:ext uri="{BB962C8B-B14F-4D97-AF65-F5344CB8AC3E}">
        <p14:creationId xmlns:p14="http://schemas.microsoft.com/office/powerpoint/2010/main" val="425876808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3946019" y="807670"/>
            <a:ext cx="4568969" cy="338554"/>
          </a:xfrm>
          <a:prstGeom prst="rect">
            <a:avLst/>
          </a:prstGeom>
          <a:noFill/>
        </p:spPr>
        <p:txBody>
          <a:bodyPr wrap="square" rtlCol="0">
            <a:spAutoFit/>
          </a:bodyPr>
          <a:lstStyle/>
          <a:p>
            <a:r>
              <a:rPr lang="en-US" sz="1600" dirty="0" smtClean="0"/>
              <a:t>The low-</a:t>
            </a:r>
            <a:r>
              <a:rPr lang="en-US" sz="1600" i="1" dirty="0" smtClean="0"/>
              <a:t>E</a:t>
            </a:r>
            <a:r>
              <a:rPr lang="en-US" sz="1600" dirty="0" smtClean="0"/>
              <a:t> Hamiltonian, close to node </a:t>
            </a:r>
            <a:r>
              <a:rPr lang="en-US" sz="1600" b="1" dirty="0" smtClean="0"/>
              <a:t>K</a:t>
            </a:r>
            <a:r>
              <a:rPr lang="en-US" sz="1600" baseline="-25000" dirty="0" smtClean="0"/>
              <a:t>+</a:t>
            </a:r>
            <a:r>
              <a:rPr lang="en-US" sz="1600" dirty="0" smtClean="0"/>
              <a:t>, reduces to</a:t>
            </a:r>
            <a:endParaRPr lang="en-US" sz="1600" dirty="0"/>
          </a:p>
        </p:txBody>
      </p:sp>
      <p:sp>
        <p:nvSpPr>
          <p:cNvPr id="27" name="TextBox 26"/>
          <p:cNvSpPr txBox="1"/>
          <p:nvPr/>
        </p:nvSpPr>
        <p:spPr>
          <a:xfrm>
            <a:off x="3520971" y="2785301"/>
            <a:ext cx="4914230" cy="369332"/>
          </a:xfrm>
          <a:prstGeom prst="rect">
            <a:avLst/>
          </a:prstGeom>
          <a:noFill/>
        </p:spPr>
        <p:txBody>
          <a:bodyPr wrap="none" rtlCol="0">
            <a:spAutoFit/>
          </a:bodyPr>
          <a:lstStyle/>
          <a:p>
            <a:r>
              <a:rPr lang="en-US" i="1" dirty="0" smtClean="0"/>
              <a:t>H</a:t>
            </a:r>
            <a:r>
              <a:rPr lang="en-US" dirty="0" smtClean="0"/>
              <a:t> resolves into two 2x2 Weyl Hamiltonians </a:t>
            </a:r>
            <a:r>
              <a:rPr lang="en-US" i="1" dirty="0" smtClean="0"/>
              <a:t>H</a:t>
            </a:r>
            <a:r>
              <a:rPr lang="en-US" baseline="-25000" dirty="0" smtClean="0"/>
              <a:t>1</a:t>
            </a:r>
            <a:r>
              <a:rPr lang="en-US" dirty="0" smtClean="0"/>
              <a:t>, </a:t>
            </a:r>
            <a:r>
              <a:rPr lang="en-US" i="1" dirty="0" smtClean="0"/>
              <a:t>H</a:t>
            </a:r>
            <a:r>
              <a:rPr lang="en-US" baseline="-25000" dirty="0" smtClean="0"/>
              <a:t>2</a:t>
            </a:r>
            <a:endParaRPr lang="en-US" baseline="-25000" dirty="0"/>
          </a:p>
        </p:txBody>
      </p:sp>
      <p:sp>
        <p:nvSpPr>
          <p:cNvPr id="29" name="TextBox 28"/>
          <p:cNvSpPr txBox="1"/>
          <p:nvPr/>
        </p:nvSpPr>
        <p:spPr>
          <a:xfrm>
            <a:off x="4738439" y="4343223"/>
            <a:ext cx="1580946" cy="369332"/>
          </a:xfrm>
          <a:prstGeom prst="rect">
            <a:avLst/>
          </a:prstGeom>
          <a:noFill/>
        </p:spPr>
        <p:txBody>
          <a:bodyPr wrap="none" rtlCol="0">
            <a:spAutoFit/>
          </a:bodyPr>
          <a:lstStyle/>
          <a:p>
            <a:r>
              <a:rPr lang="en-US" dirty="0" smtClean="0"/>
              <a:t>The chirality is </a:t>
            </a:r>
            <a:endParaRPr lang="en-US" dirty="0"/>
          </a:p>
        </p:txBody>
      </p:sp>
      <p:pic>
        <p:nvPicPr>
          <p:cNvPr id="15364" name="Picture 4"/>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156348" y="825877"/>
            <a:ext cx="1917501" cy="20825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361" name="TextBox 15360"/>
          <p:cNvSpPr txBox="1"/>
          <p:nvPr/>
        </p:nvSpPr>
        <p:spPr>
          <a:xfrm>
            <a:off x="4598931" y="5398421"/>
            <a:ext cx="3836270" cy="646331"/>
          </a:xfrm>
          <a:prstGeom prst="rect">
            <a:avLst/>
          </a:prstGeom>
          <a:noFill/>
          <a:ln>
            <a:solidFill>
              <a:srgbClr val="00B0F0"/>
            </a:solidFill>
          </a:ln>
        </p:spPr>
        <p:txBody>
          <a:bodyPr wrap="square" rtlCol="0">
            <a:spAutoFit/>
          </a:bodyPr>
          <a:lstStyle/>
          <a:p>
            <a:r>
              <a:rPr lang="en-US" dirty="0" smtClean="0"/>
              <a:t>We have a superposition of two opposite </a:t>
            </a:r>
            <a:r>
              <a:rPr lang="en-US" dirty="0" err="1" smtClean="0"/>
              <a:t>Weyl</a:t>
            </a:r>
            <a:r>
              <a:rPr lang="en-US" dirty="0" smtClean="0"/>
              <a:t> nodes at </a:t>
            </a:r>
            <a:r>
              <a:rPr lang="en-US" i="1" dirty="0" smtClean="0"/>
              <a:t>B</a:t>
            </a:r>
            <a:r>
              <a:rPr lang="en-US" dirty="0" smtClean="0"/>
              <a:t> = 0</a:t>
            </a:r>
            <a:endParaRPr lang="en-US" dirty="0"/>
          </a:p>
        </p:txBody>
      </p:sp>
      <p:grpSp>
        <p:nvGrpSpPr>
          <p:cNvPr id="41" name="组 40"/>
          <p:cNvGrpSpPr/>
          <p:nvPr/>
        </p:nvGrpSpPr>
        <p:grpSpPr>
          <a:xfrm>
            <a:off x="3376966" y="1128685"/>
            <a:ext cx="4140879" cy="1601946"/>
            <a:chOff x="3740645" y="1146224"/>
            <a:chExt cx="3697751" cy="1430517"/>
          </a:xfrm>
        </p:grpSpPr>
        <p:pic>
          <p:nvPicPr>
            <p:cNvPr id="15" name="图片 14"/>
            <p:cNvPicPr>
              <a:picLocks noChangeAspect="1"/>
            </p:cNvPicPr>
            <p:nvPr/>
          </p:nvPicPr>
          <p:blipFill>
            <a:blip r:embed="rId4"/>
            <a:stretch>
              <a:fillRect/>
            </a:stretch>
          </p:blipFill>
          <p:spPr>
            <a:xfrm>
              <a:off x="3740645" y="1146224"/>
              <a:ext cx="3697751" cy="1430517"/>
            </a:xfrm>
            <a:prstGeom prst="rect">
              <a:avLst/>
            </a:prstGeom>
          </p:spPr>
        </p:pic>
        <p:sp>
          <p:nvSpPr>
            <p:cNvPr id="21" name="矩形 20"/>
            <p:cNvSpPr/>
            <p:nvPr/>
          </p:nvSpPr>
          <p:spPr>
            <a:xfrm>
              <a:off x="4725194" y="1226256"/>
              <a:ext cx="1097437" cy="644384"/>
            </a:xfrm>
            <a:prstGeom prst="rect">
              <a:avLst/>
            </a:prstGeom>
            <a:noFill/>
            <a:ln>
              <a:solidFill>
                <a:srgbClr val="3366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35" name="矩形 34"/>
            <p:cNvSpPr/>
            <p:nvPr/>
          </p:nvSpPr>
          <p:spPr>
            <a:xfrm>
              <a:off x="5908417" y="1870640"/>
              <a:ext cx="1240379" cy="644384"/>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pic>
        <p:nvPicPr>
          <p:cNvPr id="22" name="图片 21"/>
          <p:cNvPicPr>
            <a:picLocks noChangeAspect="1"/>
          </p:cNvPicPr>
          <p:nvPr/>
        </p:nvPicPr>
        <p:blipFill>
          <a:blip r:embed="rId5"/>
          <a:stretch>
            <a:fillRect/>
          </a:stretch>
        </p:blipFill>
        <p:spPr>
          <a:xfrm>
            <a:off x="961828" y="3505199"/>
            <a:ext cx="4755236" cy="381593"/>
          </a:xfrm>
          <a:prstGeom prst="rect">
            <a:avLst/>
          </a:prstGeom>
        </p:spPr>
      </p:pic>
      <p:pic>
        <p:nvPicPr>
          <p:cNvPr id="23" name="图片 22"/>
          <p:cNvPicPr>
            <a:picLocks noChangeAspect="1"/>
          </p:cNvPicPr>
          <p:nvPr/>
        </p:nvPicPr>
        <p:blipFill>
          <a:blip r:embed="rId6"/>
          <a:stretch>
            <a:fillRect/>
          </a:stretch>
        </p:blipFill>
        <p:spPr>
          <a:xfrm>
            <a:off x="6319385" y="3219448"/>
            <a:ext cx="1815692" cy="939151"/>
          </a:xfrm>
          <a:prstGeom prst="rect">
            <a:avLst/>
          </a:prstGeom>
        </p:spPr>
      </p:pic>
      <p:pic>
        <p:nvPicPr>
          <p:cNvPr id="24" name="图片 23"/>
          <p:cNvPicPr>
            <a:picLocks noChangeAspect="1"/>
          </p:cNvPicPr>
          <p:nvPr/>
        </p:nvPicPr>
        <p:blipFill>
          <a:blip r:embed="rId7"/>
          <a:stretch>
            <a:fillRect/>
          </a:stretch>
        </p:blipFill>
        <p:spPr>
          <a:xfrm>
            <a:off x="6319385" y="4286778"/>
            <a:ext cx="1590324" cy="482777"/>
          </a:xfrm>
          <a:prstGeom prst="rect">
            <a:avLst/>
          </a:prstGeom>
        </p:spPr>
      </p:pic>
      <p:pic>
        <p:nvPicPr>
          <p:cNvPr id="28" name="图片 27"/>
          <p:cNvPicPr>
            <a:picLocks noChangeAspect="1"/>
          </p:cNvPicPr>
          <p:nvPr/>
        </p:nvPicPr>
        <p:blipFill>
          <a:blip r:embed="rId8"/>
          <a:stretch>
            <a:fillRect/>
          </a:stretch>
        </p:blipFill>
        <p:spPr>
          <a:xfrm>
            <a:off x="5251071" y="4927663"/>
            <a:ext cx="1143120" cy="371514"/>
          </a:xfrm>
          <a:prstGeom prst="rect">
            <a:avLst/>
          </a:prstGeom>
        </p:spPr>
      </p:pic>
      <p:pic>
        <p:nvPicPr>
          <p:cNvPr id="34" name="图片 33"/>
          <p:cNvPicPr>
            <a:picLocks noChangeAspect="1"/>
          </p:cNvPicPr>
          <p:nvPr/>
        </p:nvPicPr>
        <p:blipFill>
          <a:blip r:embed="rId9"/>
          <a:stretch>
            <a:fillRect/>
          </a:stretch>
        </p:blipFill>
        <p:spPr>
          <a:xfrm>
            <a:off x="7009702" y="4927663"/>
            <a:ext cx="1057386" cy="371514"/>
          </a:xfrm>
          <a:prstGeom prst="rect">
            <a:avLst/>
          </a:prstGeom>
        </p:spPr>
      </p:pic>
      <p:sp>
        <p:nvSpPr>
          <p:cNvPr id="36" name="文本框 35"/>
          <p:cNvSpPr txBox="1"/>
          <p:nvPr/>
        </p:nvSpPr>
        <p:spPr>
          <a:xfrm>
            <a:off x="8558680" y="856294"/>
            <a:ext cx="444240" cy="369332"/>
          </a:xfrm>
          <a:prstGeom prst="rect">
            <a:avLst/>
          </a:prstGeom>
          <a:noFill/>
        </p:spPr>
        <p:txBody>
          <a:bodyPr wrap="none" rtlCol="0">
            <a:spAutoFit/>
          </a:bodyPr>
          <a:lstStyle/>
          <a:p>
            <a:r>
              <a:rPr kumimoji="1" lang="en-US" altLang="zh-CN" dirty="0" smtClean="0"/>
              <a:t>Na</a:t>
            </a:r>
            <a:endParaRPr kumimoji="1" lang="zh-CN" altLang="en-US" dirty="0"/>
          </a:p>
        </p:txBody>
      </p:sp>
      <p:sp>
        <p:nvSpPr>
          <p:cNvPr id="42" name="文本框 41"/>
          <p:cNvSpPr txBox="1"/>
          <p:nvPr/>
        </p:nvSpPr>
        <p:spPr>
          <a:xfrm>
            <a:off x="8780800" y="1877392"/>
            <a:ext cx="363200" cy="369332"/>
          </a:xfrm>
          <a:prstGeom prst="rect">
            <a:avLst/>
          </a:prstGeom>
          <a:noFill/>
        </p:spPr>
        <p:txBody>
          <a:bodyPr wrap="none" rtlCol="0">
            <a:spAutoFit/>
          </a:bodyPr>
          <a:lstStyle/>
          <a:p>
            <a:r>
              <a:rPr kumimoji="1" lang="en-US" altLang="zh-CN" dirty="0" smtClean="0"/>
              <a:t>Bi</a:t>
            </a:r>
            <a:endParaRPr kumimoji="1" lang="zh-CN" altLang="en-US" dirty="0"/>
          </a:p>
        </p:txBody>
      </p:sp>
      <p:cxnSp>
        <p:nvCxnSpPr>
          <p:cNvPr id="43" name="直线箭头连接符 42"/>
          <p:cNvCxnSpPr/>
          <p:nvPr/>
        </p:nvCxnSpPr>
        <p:spPr>
          <a:xfrm flipV="1">
            <a:off x="8216709" y="1083293"/>
            <a:ext cx="412526" cy="185296"/>
          </a:xfrm>
          <a:prstGeom prst="straightConnector1">
            <a:avLst/>
          </a:prstGeom>
          <a:ln w="1905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5" name="直线箭头连接符 44"/>
          <p:cNvCxnSpPr>
            <a:endCxn id="42" idx="1"/>
          </p:cNvCxnSpPr>
          <p:nvPr/>
        </p:nvCxnSpPr>
        <p:spPr>
          <a:xfrm>
            <a:off x="8203875" y="1877392"/>
            <a:ext cx="576925" cy="184666"/>
          </a:xfrm>
          <a:prstGeom prst="straightConnector1">
            <a:avLst/>
          </a:prstGeom>
          <a:ln w="1905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57" name="文本框 56"/>
          <p:cNvSpPr txBox="1"/>
          <p:nvPr/>
        </p:nvSpPr>
        <p:spPr>
          <a:xfrm>
            <a:off x="709011" y="3034782"/>
            <a:ext cx="2364838" cy="369332"/>
          </a:xfrm>
          <a:prstGeom prst="rect">
            <a:avLst/>
          </a:prstGeom>
          <a:noFill/>
        </p:spPr>
        <p:txBody>
          <a:bodyPr wrap="none" rtlCol="0">
            <a:spAutoFit/>
          </a:bodyPr>
          <a:lstStyle/>
          <a:p>
            <a:r>
              <a:rPr kumimoji="1" lang="en-US" altLang="zh-CN" dirty="0" smtClean="0"/>
              <a:t>Wang, et. al., PRB 2012</a:t>
            </a:r>
            <a:endParaRPr kumimoji="1" lang="zh-CN" altLang="en-US" dirty="0"/>
          </a:p>
        </p:txBody>
      </p:sp>
      <p:pic>
        <p:nvPicPr>
          <p:cNvPr id="40" name="图片 39"/>
          <p:cNvPicPr>
            <a:picLocks noChangeAspect="1"/>
          </p:cNvPicPr>
          <p:nvPr/>
        </p:nvPicPr>
        <p:blipFill>
          <a:blip r:embed="rId10"/>
          <a:stretch>
            <a:fillRect/>
          </a:stretch>
        </p:blipFill>
        <p:spPr>
          <a:xfrm>
            <a:off x="7709712" y="1156906"/>
            <a:ext cx="1026342" cy="1573724"/>
          </a:xfrm>
          <a:prstGeom prst="rect">
            <a:avLst/>
          </a:prstGeom>
        </p:spPr>
      </p:pic>
      <p:sp>
        <p:nvSpPr>
          <p:cNvPr id="25"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a:t>Hamiltonian and Chirality in Na</a:t>
            </a:r>
            <a:r>
              <a:rPr kumimoji="1" lang="en-US" altLang="zh-CN" sz="4000" baseline="-25000" dirty="0"/>
              <a:t>3</a:t>
            </a:r>
            <a:r>
              <a:rPr kumimoji="1" lang="en-US" altLang="zh-CN" sz="4000" dirty="0"/>
              <a:t>Bi</a:t>
            </a:r>
            <a:endParaRPr kumimoji="1" lang="zh-CN" altLang="en-US" sz="4000" dirty="0"/>
          </a:p>
        </p:txBody>
      </p:sp>
      <p:pic>
        <p:nvPicPr>
          <p:cNvPr id="30" name="Picture 2"/>
          <p:cNvPicPr>
            <a:picLocks noChangeAspect="1" noChangeArrowheads="1"/>
          </p:cNvPicPr>
          <p:nvPr/>
        </p:nvPicPr>
        <p:blipFill>
          <a:blip r:embed="rId11" cstate="print"/>
          <a:srcRect/>
          <a:stretch>
            <a:fillRect/>
          </a:stretch>
        </p:blipFill>
        <p:spPr bwMode="auto">
          <a:xfrm>
            <a:off x="1156348" y="3886792"/>
            <a:ext cx="1854164" cy="2421454"/>
          </a:xfrm>
          <a:prstGeom prst="rect">
            <a:avLst/>
          </a:prstGeom>
          <a:noFill/>
          <a:ln w="9525">
            <a:noFill/>
            <a:miter lim="800000"/>
            <a:headEnd/>
            <a:tailEnd/>
          </a:ln>
        </p:spPr>
      </p:pic>
      <p:sp>
        <p:nvSpPr>
          <p:cNvPr id="31" name="TextBox 8"/>
          <p:cNvSpPr txBox="1"/>
          <p:nvPr/>
        </p:nvSpPr>
        <p:spPr>
          <a:xfrm>
            <a:off x="623029" y="6308246"/>
            <a:ext cx="3085361" cy="646331"/>
          </a:xfrm>
          <a:prstGeom prst="rect">
            <a:avLst/>
          </a:prstGeom>
          <a:noFill/>
        </p:spPr>
        <p:txBody>
          <a:bodyPr wrap="square" rtlCol="0">
            <a:spAutoFit/>
          </a:bodyPr>
          <a:lstStyle/>
          <a:p>
            <a:r>
              <a:rPr lang="en-US" dirty="0" smtClean="0"/>
              <a:t>Y. L. Chen Group</a:t>
            </a:r>
            <a:r>
              <a:rPr lang="en-US" dirty="0" smtClean="0"/>
              <a:t>, Science </a:t>
            </a:r>
            <a:r>
              <a:rPr lang="en-US" dirty="0" smtClean="0"/>
              <a:t>2014</a:t>
            </a:r>
          </a:p>
          <a:p>
            <a:endParaRPr lang="en-US" dirty="0"/>
          </a:p>
        </p:txBody>
      </p:sp>
    </p:spTree>
    <p:extLst>
      <p:ext uri="{BB962C8B-B14F-4D97-AF65-F5344CB8AC3E}">
        <p14:creationId xmlns:p14="http://schemas.microsoft.com/office/powerpoint/2010/main" val="342980603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1961337" y="903247"/>
            <a:ext cx="2433047" cy="720903"/>
          </a:xfrm>
          <a:prstGeom prst="rect">
            <a:avLst/>
          </a:prstGeom>
        </p:spPr>
      </p:pic>
      <p:pic>
        <p:nvPicPr>
          <p:cNvPr id="10" name="图片 9" descr="Dirac_4.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0" y="1017165"/>
            <a:ext cx="1524000" cy="2249424"/>
          </a:xfrm>
          <a:prstGeom prst="rect">
            <a:avLst/>
          </a:prstGeom>
        </p:spPr>
      </p:pic>
      <p:pic>
        <p:nvPicPr>
          <p:cNvPr id="12" name="图片 2067" descr="Chirality_diagram.jpg"/>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5545708" y="4703341"/>
            <a:ext cx="1326643" cy="1591972"/>
          </a:xfrm>
          <a:prstGeom prst="rect">
            <a:avLst/>
          </a:prstGeom>
        </p:spPr>
      </p:pic>
      <p:pic>
        <p:nvPicPr>
          <p:cNvPr id="13" name="图片 12" descr="Weyl.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30325" y="3287415"/>
            <a:ext cx="1560334" cy="2066667"/>
          </a:xfrm>
          <a:prstGeom prst="rect">
            <a:avLst/>
          </a:prstGeom>
        </p:spPr>
      </p:pic>
      <p:sp>
        <p:nvSpPr>
          <p:cNvPr id="15" name="文本框 14"/>
          <p:cNvSpPr txBox="1"/>
          <p:nvPr/>
        </p:nvSpPr>
        <p:spPr>
          <a:xfrm>
            <a:off x="174796" y="4518675"/>
            <a:ext cx="4300313" cy="369332"/>
          </a:xfrm>
          <a:prstGeom prst="rect">
            <a:avLst/>
          </a:prstGeom>
          <a:noFill/>
        </p:spPr>
        <p:txBody>
          <a:bodyPr wrap="none" rtlCol="0">
            <a:spAutoFit/>
          </a:bodyPr>
          <a:lstStyle/>
          <a:p>
            <a:r>
              <a:rPr kumimoji="1" lang="en-US" altLang="zh-CN" dirty="0" smtClean="0"/>
              <a:t>For spin ½ fermion, the chirality operator is:</a:t>
            </a:r>
            <a:endParaRPr kumimoji="1" lang="zh-CN" altLang="en-US" dirty="0"/>
          </a:p>
        </p:txBody>
      </p:sp>
      <p:sp>
        <p:nvSpPr>
          <p:cNvPr id="17" name="TextBox 8"/>
          <p:cNvSpPr txBox="1"/>
          <p:nvPr/>
        </p:nvSpPr>
        <p:spPr>
          <a:xfrm>
            <a:off x="174796" y="1017165"/>
            <a:ext cx="1646933" cy="553998"/>
          </a:xfrm>
          <a:prstGeom prst="rect">
            <a:avLst/>
          </a:prstGeom>
          <a:solidFill>
            <a:srgbClr val="FFFFCC"/>
          </a:solidFill>
          <a:ln>
            <a:solidFill>
              <a:schemeClr val="tx1"/>
            </a:solidFill>
          </a:ln>
        </p:spPr>
        <p:txBody>
          <a:bodyPr wrap="square" rtlCol="0">
            <a:spAutoFit/>
          </a:bodyPr>
          <a:lstStyle/>
          <a:p>
            <a:r>
              <a:rPr kumimoji="1" lang="en-US" altLang="zh-CN" dirty="0"/>
              <a:t>Dirac Equation:</a:t>
            </a:r>
            <a:endParaRPr kumimoji="1" lang="zh-CN" altLang="en-US" dirty="0"/>
          </a:p>
          <a:p>
            <a:endParaRPr lang="en-US" baseline="-25000" dirty="0" smtClean="0"/>
          </a:p>
        </p:txBody>
      </p:sp>
      <p:sp>
        <p:nvSpPr>
          <p:cNvPr id="18" name="TextBox 8"/>
          <p:cNvSpPr txBox="1"/>
          <p:nvPr/>
        </p:nvSpPr>
        <p:spPr>
          <a:xfrm>
            <a:off x="94071" y="3575910"/>
            <a:ext cx="4687093" cy="646331"/>
          </a:xfrm>
          <a:prstGeom prst="rect">
            <a:avLst/>
          </a:prstGeom>
          <a:solidFill>
            <a:srgbClr val="FFFFCC"/>
          </a:solidFill>
          <a:ln>
            <a:solidFill>
              <a:schemeClr val="tx1"/>
            </a:solidFill>
          </a:ln>
        </p:spPr>
        <p:txBody>
          <a:bodyPr wrap="square" rtlCol="0">
            <a:spAutoFit/>
          </a:bodyPr>
          <a:lstStyle/>
          <a:p>
            <a:r>
              <a:rPr kumimoji="1" lang="en-US" altLang="zh-CN" dirty="0" smtClean="0"/>
              <a:t>Describing </a:t>
            </a:r>
            <a:r>
              <a:rPr kumimoji="1" lang="en-US" altLang="zh-CN" dirty="0"/>
              <a:t>left-handed and right-handed </a:t>
            </a:r>
            <a:r>
              <a:rPr kumimoji="1" lang="en-US" altLang="zh-CN" dirty="0" err="1"/>
              <a:t>Weyl</a:t>
            </a:r>
            <a:r>
              <a:rPr kumimoji="1" lang="en-US" altLang="zh-CN" dirty="0"/>
              <a:t> </a:t>
            </a:r>
            <a:r>
              <a:rPr kumimoji="1" lang="en-US" altLang="zh-CN" dirty="0" smtClean="0"/>
              <a:t>fermions with</a:t>
            </a:r>
            <a:r>
              <a:rPr lang="en-US" altLang="zh-CN" dirty="0" smtClean="0"/>
              <a:t> </a:t>
            </a:r>
            <a:r>
              <a:rPr lang="en-US" altLang="zh-CN" dirty="0" smtClean="0"/>
              <a:t>a conserved chirality.</a:t>
            </a:r>
            <a:endParaRPr kumimoji="1" lang="en-US" altLang="zh-CN" dirty="0"/>
          </a:p>
        </p:txBody>
      </p:sp>
      <p:pic>
        <p:nvPicPr>
          <p:cNvPr id="3" name="图片 2" descr="left_particle.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47681" y="1762125"/>
            <a:ext cx="603945" cy="997734"/>
          </a:xfrm>
          <a:prstGeom prst="rect">
            <a:avLst/>
          </a:prstGeom>
        </p:spPr>
      </p:pic>
      <p:cxnSp>
        <p:nvCxnSpPr>
          <p:cNvPr id="6" name="直线箭头连接符 5"/>
          <p:cNvCxnSpPr/>
          <p:nvPr/>
        </p:nvCxnSpPr>
        <p:spPr>
          <a:xfrm>
            <a:off x="5268137" y="2317750"/>
            <a:ext cx="1812460" cy="0"/>
          </a:xfrm>
          <a:prstGeom prst="straightConnector1">
            <a:avLst/>
          </a:prstGeom>
          <a:ln w="3810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pic>
        <p:nvPicPr>
          <p:cNvPr id="20" name="图片 19"/>
          <p:cNvPicPr>
            <a:picLocks noChangeAspect="1"/>
          </p:cNvPicPr>
          <p:nvPr/>
        </p:nvPicPr>
        <p:blipFill>
          <a:blip r:embed="rId8"/>
          <a:stretch>
            <a:fillRect/>
          </a:stretch>
        </p:blipFill>
        <p:spPr>
          <a:xfrm>
            <a:off x="6872352" y="2648734"/>
            <a:ext cx="416489" cy="462766"/>
          </a:xfrm>
          <a:prstGeom prst="rect">
            <a:avLst/>
          </a:prstGeom>
        </p:spPr>
      </p:pic>
      <p:pic>
        <p:nvPicPr>
          <p:cNvPr id="21" name="图片 20" descr="right_particle.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847681" y="2991242"/>
            <a:ext cx="603945" cy="997733"/>
          </a:xfrm>
          <a:prstGeom prst="rect">
            <a:avLst/>
          </a:prstGeom>
        </p:spPr>
      </p:pic>
      <p:cxnSp>
        <p:nvCxnSpPr>
          <p:cNvPr id="22" name="直线箭头连接符 21"/>
          <p:cNvCxnSpPr/>
          <p:nvPr/>
        </p:nvCxnSpPr>
        <p:spPr>
          <a:xfrm>
            <a:off x="5268137" y="3439815"/>
            <a:ext cx="1812460" cy="0"/>
          </a:xfrm>
          <a:prstGeom prst="straightConnector1">
            <a:avLst/>
          </a:prstGeom>
          <a:ln w="3810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pic>
        <p:nvPicPr>
          <p:cNvPr id="23" name="图片 22"/>
          <p:cNvPicPr>
            <a:picLocks noChangeAspect="1"/>
          </p:cNvPicPr>
          <p:nvPr/>
        </p:nvPicPr>
        <p:blipFill>
          <a:blip r:embed="rId10"/>
          <a:stretch>
            <a:fillRect/>
          </a:stretch>
        </p:blipFill>
        <p:spPr>
          <a:xfrm>
            <a:off x="2199004" y="5224031"/>
            <a:ext cx="1836931" cy="672048"/>
          </a:xfrm>
          <a:prstGeom prst="rect">
            <a:avLst/>
          </a:prstGeom>
        </p:spPr>
      </p:pic>
      <p:pic>
        <p:nvPicPr>
          <p:cNvPr id="26" name="图片 25"/>
          <p:cNvPicPr>
            <a:picLocks noChangeAspect="1"/>
          </p:cNvPicPr>
          <p:nvPr/>
        </p:nvPicPr>
        <p:blipFill>
          <a:blip r:embed="rId11"/>
          <a:stretch>
            <a:fillRect/>
          </a:stretch>
        </p:blipFill>
        <p:spPr>
          <a:xfrm>
            <a:off x="709838" y="5224032"/>
            <a:ext cx="1301509" cy="718074"/>
          </a:xfrm>
          <a:prstGeom prst="rect">
            <a:avLst/>
          </a:prstGeom>
        </p:spPr>
      </p:pic>
      <p:pic>
        <p:nvPicPr>
          <p:cNvPr id="27" name="图片 26"/>
          <p:cNvPicPr>
            <a:picLocks noChangeAspect="1"/>
          </p:cNvPicPr>
          <p:nvPr/>
        </p:nvPicPr>
        <p:blipFill>
          <a:blip r:embed="rId12"/>
          <a:stretch>
            <a:fillRect/>
          </a:stretch>
        </p:blipFill>
        <p:spPr>
          <a:xfrm>
            <a:off x="2271148" y="2096605"/>
            <a:ext cx="2149359" cy="552129"/>
          </a:xfrm>
          <a:prstGeom prst="rect">
            <a:avLst/>
          </a:prstGeom>
        </p:spPr>
      </p:pic>
      <p:pic>
        <p:nvPicPr>
          <p:cNvPr id="28" name="图片 27"/>
          <p:cNvPicPr>
            <a:picLocks noChangeAspect="1"/>
          </p:cNvPicPr>
          <p:nvPr/>
        </p:nvPicPr>
        <p:blipFill>
          <a:blip r:embed="rId13"/>
          <a:stretch>
            <a:fillRect/>
          </a:stretch>
        </p:blipFill>
        <p:spPr>
          <a:xfrm>
            <a:off x="2310511" y="2710695"/>
            <a:ext cx="2121755" cy="416419"/>
          </a:xfrm>
          <a:prstGeom prst="rect">
            <a:avLst/>
          </a:prstGeom>
        </p:spPr>
      </p:pic>
      <p:pic>
        <p:nvPicPr>
          <p:cNvPr id="31" name="图片 30"/>
          <p:cNvPicPr>
            <a:picLocks noChangeAspect="1"/>
          </p:cNvPicPr>
          <p:nvPr/>
        </p:nvPicPr>
        <p:blipFill>
          <a:blip r:embed="rId14"/>
          <a:stretch>
            <a:fillRect/>
          </a:stretch>
        </p:blipFill>
        <p:spPr>
          <a:xfrm>
            <a:off x="1974596" y="2186706"/>
            <a:ext cx="376485" cy="1075671"/>
          </a:xfrm>
          <a:prstGeom prst="rect">
            <a:avLst/>
          </a:prstGeom>
        </p:spPr>
      </p:pic>
      <p:sp>
        <p:nvSpPr>
          <p:cNvPr id="32" name="下箭头 31"/>
          <p:cNvSpPr/>
          <p:nvPr/>
        </p:nvSpPr>
        <p:spPr>
          <a:xfrm>
            <a:off x="2786855" y="1505246"/>
            <a:ext cx="271226" cy="681460"/>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33" name="TextBox 8"/>
          <p:cNvSpPr txBox="1"/>
          <p:nvPr/>
        </p:nvSpPr>
        <p:spPr>
          <a:xfrm>
            <a:off x="174796" y="2407467"/>
            <a:ext cx="1730143" cy="553998"/>
          </a:xfrm>
          <a:prstGeom prst="rect">
            <a:avLst/>
          </a:prstGeom>
          <a:solidFill>
            <a:srgbClr val="FFFFCC"/>
          </a:solidFill>
          <a:ln>
            <a:solidFill>
              <a:schemeClr val="tx1"/>
            </a:solidFill>
          </a:ln>
        </p:spPr>
        <p:txBody>
          <a:bodyPr wrap="square" rtlCol="0">
            <a:spAutoFit/>
          </a:bodyPr>
          <a:lstStyle/>
          <a:p>
            <a:r>
              <a:rPr kumimoji="1" lang="en-US" altLang="zh-CN" dirty="0" err="1" smtClean="0"/>
              <a:t>Weyl</a:t>
            </a:r>
            <a:r>
              <a:rPr kumimoji="1" lang="en-US" altLang="zh-CN" dirty="0" smtClean="0"/>
              <a:t> Equations:</a:t>
            </a:r>
            <a:endParaRPr kumimoji="1" lang="zh-CN" altLang="en-US" dirty="0"/>
          </a:p>
          <a:p>
            <a:endParaRPr lang="en-US" baseline="-25000" dirty="0" smtClean="0"/>
          </a:p>
        </p:txBody>
      </p:sp>
      <p:sp>
        <p:nvSpPr>
          <p:cNvPr id="34" name="文本框 33"/>
          <p:cNvSpPr txBox="1"/>
          <p:nvPr/>
        </p:nvSpPr>
        <p:spPr>
          <a:xfrm>
            <a:off x="3159681" y="1636290"/>
            <a:ext cx="718353" cy="369332"/>
          </a:xfrm>
          <a:prstGeom prst="rect">
            <a:avLst/>
          </a:prstGeom>
          <a:noFill/>
        </p:spPr>
        <p:txBody>
          <a:bodyPr wrap="none" rtlCol="0">
            <a:spAutoFit/>
          </a:bodyPr>
          <a:lstStyle/>
          <a:p>
            <a:r>
              <a:rPr kumimoji="1" lang="en-US" altLang="zh-CN" dirty="0" smtClean="0"/>
              <a:t>m = 0</a:t>
            </a:r>
            <a:endParaRPr kumimoji="1" lang="zh-CN" altLang="en-US" dirty="0"/>
          </a:p>
        </p:txBody>
      </p:sp>
      <p:sp>
        <p:nvSpPr>
          <p:cNvPr id="29"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err="1"/>
              <a:t>Weyl</a:t>
            </a:r>
            <a:r>
              <a:rPr kumimoji="1" lang="en-US" altLang="zh-CN" sz="4000" dirty="0"/>
              <a:t> Fermion and Chiral Anomaly</a:t>
            </a:r>
            <a:endParaRPr lang="en-US" sz="4000" b="1" dirty="0"/>
          </a:p>
        </p:txBody>
      </p:sp>
    </p:spTree>
    <p:extLst>
      <p:ext uri="{BB962C8B-B14F-4D97-AF65-F5344CB8AC3E}">
        <p14:creationId xmlns:p14="http://schemas.microsoft.com/office/powerpoint/2010/main" val="272163735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4"/>
          <p:cNvSpPr txBox="1"/>
          <p:nvPr/>
        </p:nvSpPr>
        <p:spPr>
          <a:xfrm>
            <a:off x="5476631" y="2296967"/>
            <a:ext cx="1764125" cy="338554"/>
          </a:xfrm>
          <a:prstGeom prst="rect">
            <a:avLst/>
          </a:prstGeom>
          <a:noFill/>
        </p:spPr>
        <p:txBody>
          <a:bodyPr wrap="none" rtlCol="0">
            <a:spAutoFit/>
          </a:bodyPr>
          <a:lstStyle/>
          <a:p>
            <a:r>
              <a:rPr lang="en-US" sz="1600" dirty="0" smtClean="0"/>
              <a:t>Neutral pion decay</a:t>
            </a:r>
            <a:endParaRPr lang="en-US" sz="1600" dirty="0"/>
          </a:p>
        </p:txBody>
      </p:sp>
      <p:sp>
        <p:nvSpPr>
          <p:cNvPr id="24" name="TextBox 8"/>
          <p:cNvSpPr txBox="1"/>
          <p:nvPr/>
        </p:nvSpPr>
        <p:spPr>
          <a:xfrm>
            <a:off x="1862597" y="1140101"/>
            <a:ext cx="5935432" cy="646331"/>
          </a:xfrm>
          <a:prstGeom prst="rect">
            <a:avLst/>
          </a:prstGeom>
          <a:solidFill>
            <a:srgbClr val="FFFFCC"/>
          </a:solidFill>
          <a:ln>
            <a:solidFill>
              <a:schemeClr val="tx1"/>
            </a:solidFill>
          </a:ln>
        </p:spPr>
        <p:txBody>
          <a:bodyPr wrap="square" rtlCol="0">
            <a:spAutoFit/>
          </a:bodyPr>
          <a:lstStyle/>
          <a:p>
            <a:r>
              <a:rPr lang="en-US" altLang="zh-CN" dirty="0" smtClean="0"/>
              <a:t>The chiral symmetry is violated when </a:t>
            </a:r>
            <a:r>
              <a:rPr lang="en-US" altLang="zh-CN" dirty="0" err="1" smtClean="0"/>
              <a:t>Weyl</a:t>
            </a:r>
            <a:r>
              <a:rPr lang="en-US" altLang="zh-CN" dirty="0" smtClean="0"/>
              <a:t> fermions are coupled to the electro-magnetic field.</a:t>
            </a:r>
            <a:endParaRPr lang="en-US" dirty="0" smtClean="0"/>
          </a:p>
        </p:txBody>
      </p:sp>
      <p:pic>
        <p:nvPicPr>
          <p:cNvPr id="26" name="图片 25" descr="pion_+_deca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3885" y="3020393"/>
            <a:ext cx="2406178" cy="655244"/>
          </a:xfrm>
          <a:prstGeom prst="rect">
            <a:avLst/>
          </a:prstGeom>
        </p:spPr>
      </p:pic>
      <p:sp>
        <p:nvSpPr>
          <p:cNvPr id="27" name="文本框 26"/>
          <p:cNvSpPr txBox="1"/>
          <p:nvPr/>
        </p:nvSpPr>
        <p:spPr>
          <a:xfrm>
            <a:off x="4293170" y="4128484"/>
            <a:ext cx="4780678" cy="646331"/>
          </a:xfrm>
          <a:prstGeom prst="rect">
            <a:avLst/>
          </a:prstGeom>
          <a:noFill/>
        </p:spPr>
        <p:txBody>
          <a:bodyPr wrap="square" rtlCol="0">
            <a:spAutoFit/>
          </a:bodyPr>
          <a:lstStyle/>
          <a:p>
            <a:r>
              <a:rPr kumimoji="1" lang="en-US" altLang="zh-CN" dirty="0" smtClean="0"/>
              <a:t>Neutral </a:t>
            </a:r>
            <a:r>
              <a:rPr kumimoji="1" lang="en-US" altLang="zh-CN" dirty="0" err="1" smtClean="0"/>
              <a:t>pions</a:t>
            </a:r>
            <a:r>
              <a:rPr kumimoji="1" lang="en-US" altLang="zh-CN" dirty="0" smtClean="0"/>
              <a:t> break chiral symmetry by decaying into 2 photons (300 million times faster!)</a:t>
            </a:r>
            <a:endParaRPr kumimoji="1" lang="zh-CN" altLang="en-US" dirty="0"/>
          </a:p>
        </p:txBody>
      </p:sp>
      <p:sp>
        <p:nvSpPr>
          <p:cNvPr id="28" name="文本框 27"/>
          <p:cNvSpPr txBox="1"/>
          <p:nvPr/>
        </p:nvSpPr>
        <p:spPr>
          <a:xfrm>
            <a:off x="665128" y="4128484"/>
            <a:ext cx="3701252" cy="646331"/>
          </a:xfrm>
          <a:prstGeom prst="rect">
            <a:avLst/>
          </a:prstGeom>
          <a:noFill/>
        </p:spPr>
        <p:txBody>
          <a:bodyPr wrap="square" rtlCol="0">
            <a:spAutoFit/>
          </a:bodyPr>
          <a:lstStyle/>
          <a:p>
            <a:r>
              <a:rPr kumimoji="1" lang="en-US" altLang="zh-CN" dirty="0" smtClean="0"/>
              <a:t>Long lived charged </a:t>
            </a:r>
            <a:r>
              <a:rPr kumimoji="1" lang="en-US" altLang="zh-CN" dirty="0" err="1" smtClean="0"/>
              <a:t>poins</a:t>
            </a:r>
            <a:r>
              <a:rPr kumimoji="1" lang="en-US" altLang="zh-CN" dirty="0" smtClean="0"/>
              <a:t> decay only into leptons </a:t>
            </a:r>
            <a:endParaRPr kumimoji="1" lang="zh-CN" altLang="en-US" dirty="0"/>
          </a:p>
        </p:txBody>
      </p:sp>
      <p:pic>
        <p:nvPicPr>
          <p:cNvPr id="29" name="图片 28" descr="pion0_decay.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0238" y="3083332"/>
            <a:ext cx="2248436" cy="592305"/>
          </a:xfrm>
          <a:prstGeom prst="rect">
            <a:avLst/>
          </a:prstGeom>
        </p:spPr>
      </p:pic>
      <p:sp>
        <p:nvSpPr>
          <p:cNvPr id="30" name="TextBox 14"/>
          <p:cNvSpPr txBox="1"/>
          <p:nvPr/>
        </p:nvSpPr>
        <p:spPr>
          <a:xfrm>
            <a:off x="1470624" y="2293800"/>
            <a:ext cx="1829647" cy="338554"/>
          </a:xfrm>
          <a:prstGeom prst="rect">
            <a:avLst/>
          </a:prstGeom>
          <a:noFill/>
        </p:spPr>
        <p:txBody>
          <a:bodyPr wrap="none" rtlCol="0">
            <a:spAutoFit/>
          </a:bodyPr>
          <a:lstStyle/>
          <a:p>
            <a:r>
              <a:rPr lang="en-US" sz="1600" dirty="0" smtClean="0"/>
              <a:t>Charged pion decay</a:t>
            </a:r>
            <a:endParaRPr lang="en-US" sz="1600" dirty="0"/>
          </a:p>
        </p:txBody>
      </p:sp>
      <p:sp>
        <p:nvSpPr>
          <p:cNvPr id="33" name="TextBox 8"/>
          <p:cNvSpPr txBox="1"/>
          <p:nvPr/>
        </p:nvSpPr>
        <p:spPr>
          <a:xfrm>
            <a:off x="4780679" y="5660434"/>
            <a:ext cx="3504859" cy="369332"/>
          </a:xfrm>
          <a:prstGeom prst="rect">
            <a:avLst/>
          </a:prstGeom>
          <a:solidFill>
            <a:schemeClr val="accent5">
              <a:lumMod val="20000"/>
              <a:lumOff val="80000"/>
            </a:schemeClr>
          </a:solidFill>
          <a:ln>
            <a:solidFill>
              <a:schemeClr val="tx1"/>
            </a:solidFill>
          </a:ln>
        </p:spPr>
        <p:txBody>
          <a:bodyPr wrap="square" rtlCol="0">
            <a:spAutoFit/>
          </a:bodyPr>
          <a:lstStyle/>
          <a:p>
            <a:r>
              <a:rPr kumimoji="1" lang="en-US" altLang="zh-CN" dirty="0"/>
              <a:t>The axial current is not conserved!</a:t>
            </a:r>
            <a:endParaRPr kumimoji="1" lang="zh-CN" altLang="en-US" dirty="0"/>
          </a:p>
        </p:txBody>
      </p:sp>
      <p:sp>
        <p:nvSpPr>
          <p:cNvPr id="38" name="TextBox 8"/>
          <p:cNvSpPr txBox="1"/>
          <p:nvPr/>
        </p:nvSpPr>
        <p:spPr>
          <a:xfrm>
            <a:off x="2995407" y="5096974"/>
            <a:ext cx="2741946" cy="369332"/>
          </a:xfrm>
          <a:prstGeom prst="rect">
            <a:avLst/>
          </a:prstGeom>
          <a:solidFill>
            <a:srgbClr val="FFFFCC"/>
          </a:solidFill>
          <a:ln>
            <a:solidFill>
              <a:schemeClr val="tx1"/>
            </a:solidFill>
          </a:ln>
        </p:spPr>
        <p:txBody>
          <a:bodyPr wrap="square" rtlCol="0">
            <a:spAutoFit/>
          </a:bodyPr>
          <a:lstStyle/>
          <a:p>
            <a:r>
              <a:rPr kumimoji="1" lang="en-US" altLang="zh-CN" b="1" dirty="0"/>
              <a:t>(Adler, Bell, </a:t>
            </a:r>
            <a:r>
              <a:rPr kumimoji="1" lang="en-US" altLang="zh-CN" b="1" dirty="0" err="1"/>
              <a:t>Jackiw</a:t>
            </a:r>
            <a:r>
              <a:rPr kumimoji="1" lang="en-US" altLang="zh-CN" b="1" dirty="0"/>
              <a:t>, 1969</a:t>
            </a:r>
            <a:r>
              <a:rPr kumimoji="1" lang="en-US" altLang="zh-CN" b="1" dirty="0" smtClean="0"/>
              <a:t>)</a:t>
            </a:r>
            <a:endParaRPr kumimoji="1" lang="en-US" altLang="zh-CN" b="1" dirty="0"/>
          </a:p>
        </p:txBody>
      </p:sp>
      <p:sp>
        <p:nvSpPr>
          <p:cNvPr id="21" name="TextBox 3"/>
          <p:cNvSpPr txBox="1"/>
          <p:nvPr/>
        </p:nvSpPr>
        <p:spPr>
          <a:xfrm>
            <a:off x="0" y="0"/>
            <a:ext cx="9144000" cy="707886"/>
          </a:xfrm>
          <a:prstGeom prst="rect">
            <a:avLst/>
          </a:prstGeom>
          <a:solidFill>
            <a:schemeClr val="bg2"/>
          </a:solidFill>
        </p:spPr>
        <p:txBody>
          <a:bodyPr wrap="square" rtlCol="0">
            <a:spAutoFit/>
          </a:bodyPr>
          <a:lstStyle/>
          <a:p>
            <a:pPr algn="ctr"/>
            <a:r>
              <a:rPr kumimoji="1" lang="en-US" altLang="zh-CN" sz="4000" dirty="0"/>
              <a:t>The Adler Bell </a:t>
            </a:r>
            <a:r>
              <a:rPr kumimoji="1" lang="en-US" altLang="zh-CN" sz="4000" dirty="0" err="1"/>
              <a:t>Jackiw</a:t>
            </a:r>
            <a:r>
              <a:rPr kumimoji="1" lang="en-US" altLang="zh-CN" sz="4000" dirty="0"/>
              <a:t> (or chiral) anomaly</a:t>
            </a:r>
            <a:endParaRPr lang="en-US" sz="4000" b="1" dirty="0"/>
          </a:p>
        </p:txBody>
      </p:sp>
      <p:pic>
        <p:nvPicPr>
          <p:cNvPr id="3" name="图片 2"/>
          <p:cNvPicPr>
            <a:picLocks noChangeAspect="1"/>
          </p:cNvPicPr>
          <p:nvPr/>
        </p:nvPicPr>
        <p:blipFill>
          <a:blip r:embed="rId5"/>
          <a:stretch>
            <a:fillRect/>
          </a:stretch>
        </p:blipFill>
        <p:spPr>
          <a:xfrm>
            <a:off x="767762" y="5468271"/>
            <a:ext cx="3409652" cy="909241"/>
          </a:xfrm>
          <a:prstGeom prst="rect">
            <a:avLst/>
          </a:prstGeom>
        </p:spPr>
      </p:pic>
    </p:spTree>
    <p:extLst>
      <p:ext uri="{BB962C8B-B14F-4D97-AF65-F5344CB8AC3E}">
        <p14:creationId xmlns:p14="http://schemas.microsoft.com/office/powerpoint/2010/main" val="196195325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002582" y="691545"/>
            <a:ext cx="4923536" cy="3009598"/>
          </a:xfrm>
          <a:prstGeom prst="rect">
            <a:avLst/>
          </a:prstGeom>
        </p:spPr>
      </p:pic>
      <p:sp>
        <p:nvSpPr>
          <p:cNvPr id="10" name="Rectangle 22"/>
          <p:cNvSpPr/>
          <p:nvPr/>
        </p:nvSpPr>
        <p:spPr>
          <a:xfrm>
            <a:off x="803710" y="3857000"/>
            <a:ext cx="3714296" cy="923330"/>
          </a:xfrm>
          <a:prstGeom prst="rect">
            <a:avLst/>
          </a:prstGeom>
        </p:spPr>
        <p:txBody>
          <a:bodyPr wrap="square">
            <a:spAutoFit/>
          </a:bodyPr>
          <a:lstStyle/>
          <a:p>
            <a:pPr marL="0" lvl="1"/>
            <a:r>
              <a:rPr lang="en-US" b="1" dirty="0" smtClean="0"/>
              <a:t>Nielsen and </a:t>
            </a:r>
            <a:r>
              <a:rPr lang="en-US" b="1" dirty="0" err="1" smtClean="0"/>
              <a:t>Ninomiya</a:t>
            </a:r>
            <a:r>
              <a:rPr lang="en-US" dirty="0" smtClean="0"/>
              <a:t> (</a:t>
            </a:r>
            <a:r>
              <a:rPr lang="en-US" i="1" dirty="0" smtClean="0"/>
              <a:t>Phys</a:t>
            </a:r>
            <a:r>
              <a:rPr lang="en-US" i="1" dirty="0"/>
              <a:t>. Lett.</a:t>
            </a:r>
            <a:r>
              <a:rPr lang="en-US" dirty="0"/>
              <a:t> </a:t>
            </a:r>
            <a:r>
              <a:rPr lang="en-US" dirty="0" smtClean="0"/>
              <a:t>1983) proposed the chiral anomaly should appear in crystals.</a:t>
            </a:r>
            <a:endParaRPr lang="en-US" dirty="0"/>
          </a:p>
        </p:txBody>
      </p:sp>
      <p:pic>
        <p:nvPicPr>
          <p:cNvPr id="12" name="图片 11"/>
          <p:cNvPicPr>
            <a:picLocks noChangeAspect="1"/>
          </p:cNvPicPr>
          <p:nvPr/>
        </p:nvPicPr>
        <p:blipFill>
          <a:blip r:embed="rId4"/>
          <a:stretch>
            <a:fillRect/>
          </a:stretch>
        </p:blipFill>
        <p:spPr>
          <a:xfrm>
            <a:off x="421332" y="1104312"/>
            <a:ext cx="3581250" cy="2596831"/>
          </a:xfrm>
          <a:prstGeom prst="rect">
            <a:avLst/>
          </a:prstGeom>
        </p:spPr>
      </p:pic>
      <p:sp>
        <p:nvSpPr>
          <p:cNvPr id="13" name="文本框 12"/>
          <p:cNvSpPr txBox="1"/>
          <p:nvPr/>
        </p:nvSpPr>
        <p:spPr>
          <a:xfrm>
            <a:off x="5623819" y="3752747"/>
            <a:ext cx="2178075" cy="369332"/>
          </a:xfrm>
          <a:prstGeom prst="rect">
            <a:avLst/>
          </a:prstGeom>
          <a:noFill/>
        </p:spPr>
        <p:txBody>
          <a:bodyPr wrap="none" rtlCol="0">
            <a:spAutoFit/>
          </a:bodyPr>
          <a:lstStyle/>
          <a:p>
            <a:r>
              <a:rPr kumimoji="1" lang="en-US" altLang="zh-CN" dirty="0" err="1" smtClean="0"/>
              <a:t>Burkov</a:t>
            </a:r>
            <a:r>
              <a:rPr kumimoji="1" lang="en-US" altLang="zh-CN" dirty="0" smtClean="0"/>
              <a:t>, Science 2015</a:t>
            </a:r>
            <a:endParaRPr kumimoji="1" lang="zh-CN" altLang="en-US" dirty="0"/>
          </a:p>
        </p:txBody>
      </p:sp>
      <p:pic>
        <p:nvPicPr>
          <p:cNvPr id="5" name="图片 4"/>
          <p:cNvPicPr>
            <a:picLocks noChangeAspect="1"/>
          </p:cNvPicPr>
          <p:nvPr/>
        </p:nvPicPr>
        <p:blipFill>
          <a:blip r:embed="rId5"/>
          <a:stretch>
            <a:fillRect/>
          </a:stretch>
        </p:blipFill>
        <p:spPr>
          <a:xfrm>
            <a:off x="5209076" y="5888607"/>
            <a:ext cx="2756377" cy="1092618"/>
          </a:xfrm>
          <a:prstGeom prst="rect">
            <a:avLst/>
          </a:prstGeom>
        </p:spPr>
      </p:pic>
      <p:pic>
        <p:nvPicPr>
          <p:cNvPr id="7" name="图片 6"/>
          <p:cNvPicPr>
            <a:picLocks noChangeAspect="1"/>
          </p:cNvPicPr>
          <p:nvPr/>
        </p:nvPicPr>
        <p:blipFill>
          <a:blip r:embed="rId6"/>
          <a:stretch>
            <a:fillRect/>
          </a:stretch>
        </p:blipFill>
        <p:spPr>
          <a:xfrm>
            <a:off x="4357324" y="4231033"/>
            <a:ext cx="2142311" cy="753340"/>
          </a:xfrm>
          <a:prstGeom prst="rect">
            <a:avLst/>
          </a:prstGeom>
        </p:spPr>
      </p:pic>
      <p:pic>
        <p:nvPicPr>
          <p:cNvPr id="8" name="图片 7"/>
          <p:cNvPicPr>
            <a:picLocks noChangeAspect="1"/>
          </p:cNvPicPr>
          <p:nvPr/>
        </p:nvPicPr>
        <p:blipFill>
          <a:blip r:embed="rId7"/>
          <a:stretch>
            <a:fillRect/>
          </a:stretch>
        </p:blipFill>
        <p:spPr>
          <a:xfrm>
            <a:off x="4518006" y="4984373"/>
            <a:ext cx="1040956" cy="858789"/>
          </a:xfrm>
          <a:prstGeom prst="rect">
            <a:avLst/>
          </a:prstGeom>
        </p:spPr>
      </p:pic>
      <p:pic>
        <p:nvPicPr>
          <p:cNvPr id="9" name="图片 8"/>
          <p:cNvPicPr>
            <a:picLocks noChangeAspect="1"/>
          </p:cNvPicPr>
          <p:nvPr/>
        </p:nvPicPr>
        <p:blipFill>
          <a:blip r:embed="rId8"/>
          <a:stretch>
            <a:fillRect/>
          </a:stretch>
        </p:blipFill>
        <p:spPr>
          <a:xfrm>
            <a:off x="7416157" y="4300505"/>
            <a:ext cx="1467812" cy="655273"/>
          </a:xfrm>
          <a:prstGeom prst="rect">
            <a:avLst/>
          </a:prstGeom>
        </p:spPr>
      </p:pic>
      <p:sp>
        <p:nvSpPr>
          <p:cNvPr id="14" name="下箭头 13"/>
          <p:cNvSpPr/>
          <p:nvPr/>
        </p:nvSpPr>
        <p:spPr>
          <a:xfrm>
            <a:off x="4865625" y="4780330"/>
            <a:ext cx="138952" cy="349119"/>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15" name="下箭头 14"/>
          <p:cNvSpPr/>
          <p:nvPr/>
        </p:nvSpPr>
        <p:spPr>
          <a:xfrm>
            <a:off x="6242052" y="5741747"/>
            <a:ext cx="138952" cy="349119"/>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17" name="文本框 16"/>
          <p:cNvSpPr txBox="1"/>
          <p:nvPr/>
        </p:nvSpPr>
        <p:spPr>
          <a:xfrm>
            <a:off x="6059490" y="4945994"/>
            <a:ext cx="440145" cy="707886"/>
          </a:xfrm>
          <a:prstGeom prst="rect">
            <a:avLst/>
          </a:prstGeom>
          <a:noFill/>
        </p:spPr>
        <p:txBody>
          <a:bodyPr wrap="none" rtlCol="0">
            <a:spAutoFit/>
          </a:bodyPr>
          <a:lstStyle/>
          <a:p>
            <a:r>
              <a:rPr kumimoji="1" lang="en-US" altLang="zh-CN" sz="4000" dirty="0" smtClean="0"/>
              <a:t>+</a:t>
            </a:r>
            <a:endParaRPr kumimoji="1" lang="zh-CN" altLang="en-US" sz="4000" dirty="0"/>
          </a:p>
        </p:txBody>
      </p:sp>
      <p:sp>
        <p:nvSpPr>
          <p:cNvPr id="18" name="下箭头 17"/>
          <p:cNvSpPr/>
          <p:nvPr/>
        </p:nvSpPr>
        <p:spPr>
          <a:xfrm>
            <a:off x="7946004" y="4752454"/>
            <a:ext cx="138952" cy="349119"/>
          </a:xfrm>
          <a:prstGeom prst="downArrow">
            <a:avLst/>
          </a:prstGeom>
          <a:gradFill flip="none" rotWithShape="1">
            <a:gsLst>
              <a:gs pos="0">
                <a:srgbClr val="FF0000"/>
              </a:gs>
              <a:gs pos="100000">
                <a:srgbClr val="FFFFFF"/>
              </a:gs>
            </a:gsLst>
            <a:path path="circle">
              <a:fillToRect l="100000" t="100000"/>
            </a:path>
            <a:tileRect r="-100000" b="-100000"/>
          </a:gradFill>
          <a:ln>
            <a:noFill/>
          </a:ln>
        </p:spPr>
        <p:style>
          <a:lnRef idx="1">
            <a:schemeClr val="dk1"/>
          </a:lnRef>
          <a:fillRef idx="3">
            <a:schemeClr val="dk1"/>
          </a:fillRef>
          <a:effectRef idx="2">
            <a:schemeClr val="dk1"/>
          </a:effectRef>
          <a:fontRef idx="minor">
            <a:schemeClr val="lt1"/>
          </a:fontRef>
        </p:style>
        <p:txBody>
          <a:bodyPr rtlCol="0" anchor="ctr"/>
          <a:lstStyle/>
          <a:p>
            <a:pPr algn="ctr"/>
            <a:endParaRPr kumimoji="1" lang="zh-CN" altLang="en-US"/>
          </a:p>
        </p:txBody>
      </p:sp>
      <p:sp>
        <p:nvSpPr>
          <p:cNvPr id="19" name="TextBox 8"/>
          <p:cNvSpPr txBox="1"/>
          <p:nvPr/>
        </p:nvSpPr>
        <p:spPr>
          <a:xfrm>
            <a:off x="421332" y="5448552"/>
            <a:ext cx="3768134" cy="923330"/>
          </a:xfrm>
          <a:prstGeom prst="rect">
            <a:avLst/>
          </a:prstGeom>
          <a:solidFill>
            <a:schemeClr val="accent5">
              <a:lumMod val="20000"/>
              <a:lumOff val="80000"/>
            </a:schemeClr>
          </a:solidFill>
          <a:ln>
            <a:solidFill>
              <a:schemeClr val="tx1"/>
            </a:solidFill>
          </a:ln>
        </p:spPr>
        <p:txBody>
          <a:bodyPr wrap="square" rtlCol="0">
            <a:spAutoFit/>
          </a:bodyPr>
          <a:lstStyle/>
          <a:p>
            <a:r>
              <a:rPr kumimoji="1" lang="en-US" altLang="zh-CN" dirty="0" smtClean="0"/>
              <a:t>A charge pumping effect between different branches of chiral </a:t>
            </a:r>
            <a:r>
              <a:rPr kumimoji="1" lang="en-US" altLang="zh-CN" dirty="0" err="1" smtClean="0"/>
              <a:t>Weyl</a:t>
            </a:r>
            <a:r>
              <a:rPr kumimoji="1" lang="en-US" altLang="zh-CN" dirty="0" smtClean="0"/>
              <a:t> nodes when </a:t>
            </a:r>
            <a:r>
              <a:rPr kumimoji="1" lang="en-US" altLang="zh-CN" b="1" dirty="0" smtClean="0"/>
              <a:t>E</a:t>
            </a:r>
            <a:r>
              <a:rPr kumimoji="1" lang="en-US" altLang="zh-CN" dirty="0" smtClean="0"/>
              <a:t> </a:t>
            </a:r>
            <a:r>
              <a:rPr kumimoji="1" lang="en-US" altLang="zh-CN" dirty="0" smtClean="0"/>
              <a:t>and </a:t>
            </a:r>
            <a:r>
              <a:rPr kumimoji="1" lang="en-US" altLang="zh-CN" b="1" dirty="0" smtClean="0"/>
              <a:t>B</a:t>
            </a:r>
            <a:r>
              <a:rPr kumimoji="1" lang="en-US" altLang="zh-CN" dirty="0" smtClean="0"/>
              <a:t> are </a:t>
            </a:r>
            <a:r>
              <a:rPr kumimoji="1" lang="en-US" altLang="zh-CN" dirty="0" smtClean="0"/>
              <a:t>parallel</a:t>
            </a:r>
            <a:r>
              <a:rPr kumimoji="1" lang="en-US" altLang="zh-CN" dirty="0" smtClean="0"/>
              <a:t>.</a:t>
            </a:r>
            <a:endParaRPr kumimoji="1" lang="zh-CN" altLang="en-US" dirty="0"/>
          </a:p>
        </p:txBody>
      </p:sp>
      <p:sp>
        <p:nvSpPr>
          <p:cNvPr id="20" name="矩形 19"/>
          <p:cNvSpPr/>
          <p:nvPr/>
        </p:nvSpPr>
        <p:spPr>
          <a:xfrm>
            <a:off x="4904990" y="4058973"/>
            <a:ext cx="4021128" cy="369332"/>
          </a:xfrm>
          <a:prstGeom prst="rect">
            <a:avLst/>
          </a:prstGeom>
        </p:spPr>
        <p:txBody>
          <a:bodyPr wrap="none">
            <a:spAutoFit/>
          </a:bodyPr>
          <a:lstStyle/>
          <a:p>
            <a:r>
              <a:rPr lang="en-US" altLang="zh-CN" dirty="0"/>
              <a:t>Last Landau Level is chiral in </a:t>
            </a:r>
            <a:r>
              <a:rPr lang="en-US" altLang="zh-CN" dirty="0" err="1"/>
              <a:t>Weyl</a:t>
            </a:r>
            <a:r>
              <a:rPr lang="en-US" altLang="zh-CN" dirty="0"/>
              <a:t> </a:t>
            </a:r>
            <a:r>
              <a:rPr lang="en-US" altLang="zh-CN" dirty="0" smtClean="0"/>
              <a:t>states.</a:t>
            </a:r>
            <a:endParaRPr lang="en-US" altLang="zh-CN" dirty="0"/>
          </a:p>
        </p:txBody>
      </p:sp>
      <p:sp>
        <p:nvSpPr>
          <p:cNvPr id="21" name="TextBox 3"/>
          <p:cNvSpPr txBox="1"/>
          <p:nvPr/>
        </p:nvSpPr>
        <p:spPr>
          <a:xfrm>
            <a:off x="12838" y="0"/>
            <a:ext cx="9144000" cy="707886"/>
          </a:xfrm>
          <a:prstGeom prst="rect">
            <a:avLst/>
          </a:prstGeom>
          <a:solidFill>
            <a:schemeClr val="bg2"/>
          </a:solidFill>
        </p:spPr>
        <p:txBody>
          <a:bodyPr wrap="square" rtlCol="0">
            <a:spAutoFit/>
          </a:bodyPr>
          <a:lstStyle/>
          <a:p>
            <a:pPr algn="ctr"/>
            <a:r>
              <a:rPr kumimoji="1" lang="en-US" altLang="zh-CN" sz="4000" dirty="0" smtClean="0"/>
              <a:t>Chiral Anomaly in a Crystal</a:t>
            </a:r>
            <a:endParaRPr lang="en-US" sz="4000" b="1" dirty="0"/>
          </a:p>
        </p:txBody>
      </p:sp>
      <p:pic>
        <p:nvPicPr>
          <p:cNvPr id="4" name="图片 3"/>
          <p:cNvPicPr>
            <a:picLocks noChangeAspect="1"/>
          </p:cNvPicPr>
          <p:nvPr/>
        </p:nvPicPr>
        <p:blipFill>
          <a:blip r:embed="rId9"/>
          <a:stretch>
            <a:fillRect/>
          </a:stretch>
        </p:blipFill>
        <p:spPr>
          <a:xfrm>
            <a:off x="6768565" y="5047720"/>
            <a:ext cx="2050598" cy="437768"/>
          </a:xfrm>
          <a:prstGeom prst="rect">
            <a:avLst/>
          </a:prstGeom>
        </p:spPr>
      </p:pic>
      <p:pic>
        <p:nvPicPr>
          <p:cNvPr id="11" name="图片 10"/>
          <p:cNvPicPr>
            <a:picLocks noChangeAspect="1"/>
          </p:cNvPicPr>
          <p:nvPr/>
        </p:nvPicPr>
        <p:blipFill>
          <a:blip r:embed="rId10"/>
          <a:stretch>
            <a:fillRect/>
          </a:stretch>
        </p:blipFill>
        <p:spPr>
          <a:xfrm>
            <a:off x="7079583" y="5459319"/>
            <a:ext cx="1846535" cy="450898"/>
          </a:xfrm>
          <a:prstGeom prst="rect">
            <a:avLst/>
          </a:prstGeom>
        </p:spPr>
      </p:pic>
    </p:spTree>
    <p:extLst>
      <p:ext uri="{BB962C8B-B14F-4D97-AF65-F5344CB8AC3E}">
        <p14:creationId xmlns:p14="http://schemas.microsoft.com/office/powerpoint/2010/main" val="166967587"/>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FIRSTJUNXIONG@C1MLR0PTF4JT3PP7" val="5872"/>
</p:tagLst>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40359</TotalTime>
  <Words>4541</Words>
  <Application>Microsoft Macintosh PowerPoint</Application>
  <PresentationFormat>全屏显示(4:3)</PresentationFormat>
  <Paragraphs>237</Paragraphs>
  <Slides>25</Slides>
  <Notes>21</Notes>
  <HiddenSlides>0</HiddenSlides>
  <MMClips>0</MMClips>
  <ScaleCrop>false</ScaleCrop>
  <HeadingPairs>
    <vt:vector size="6" baseType="variant">
      <vt:variant>
        <vt:lpstr>主题</vt:lpstr>
      </vt:variant>
      <vt:variant>
        <vt:i4>1</vt:i4>
      </vt:variant>
      <vt:variant>
        <vt:lpstr>嵌入的 OLE 服务器</vt:lpstr>
      </vt:variant>
      <vt:variant>
        <vt:i4>1</vt:i4>
      </vt:variant>
      <vt:variant>
        <vt:lpstr>幻灯片标题</vt:lpstr>
      </vt:variant>
      <vt:variant>
        <vt:i4>25</vt:i4>
      </vt:variant>
    </vt:vector>
  </HeadingPairs>
  <TitlesOfParts>
    <vt:vector size="27" baseType="lpstr">
      <vt:lpstr>Office 主题</vt:lpstr>
      <vt:lpstr>公式</vt:lpstr>
      <vt:lpstr>Evidence for the Chiral Anomaly in the Dirac Semimetal Na3Bi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Jun Xiong</dc:creator>
  <cp:lastModifiedBy>Jun Xiong</cp:lastModifiedBy>
  <cp:revision>479</cp:revision>
  <dcterms:created xsi:type="dcterms:W3CDTF">2016-01-15T18:22:57Z</dcterms:created>
  <dcterms:modified xsi:type="dcterms:W3CDTF">2016-03-17T04:21:25Z</dcterms:modified>
</cp:coreProperties>
</file>

<file path=docProps/thumbnail.jpeg>
</file>